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notesSlides/notesSlide1.xml" ContentType="application/vnd.openxmlformats-officedocument.presentationml.notesSlide+xml"/>
  <Override PartName="/ppt/tags/tag154.xml" ContentType="application/vnd.openxmlformats-officedocument.presentationml.tags+xml"/>
  <Override PartName="/ppt/notesSlides/notesSlide2.xml" ContentType="application/vnd.openxmlformats-officedocument.presentationml.notesSlide+xml"/>
  <Override PartName="/ppt/tags/tag155.xml" ContentType="application/vnd.openxmlformats-officedocument.presentationml.tags+xml"/>
  <Override PartName="/ppt/notesSlides/notesSlide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0.xml" ContentType="application/vnd.openxmlformats-officedocument.presentationml.tags+xml"/>
  <Override PartName="/ppt/notesSlides/notesSlide6.xml" ContentType="application/vnd.openxmlformats-officedocument.presentationml.notesSlide+xml"/>
  <Override PartName="/ppt/tags/tag161.xml" ContentType="application/vnd.openxmlformats-officedocument.presentationml.tags+xml"/>
  <Override PartName="/ppt/notesSlides/notesSlide7.xml" ContentType="application/vnd.openxmlformats-officedocument.presentationml.notesSlide+xml"/>
  <Override PartName="/ppt/tags/tag162.xml" ContentType="application/vnd.openxmlformats-officedocument.presentationml.tags+xml"/>
  <Override PartName="/ppt/notesSlides/notesSlide8.xml" ContentType="application/vnd.openxmlformats-officedocument.presentationml.notesSlide+xml"/>
  <Override PartName="/ppt/tags/tag16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11.xml" ContentType="application/vnd.openxmlformats-officedocument.presentationml.notesSlide+xml"/>
  <Override PartName="/ppt/tags/tag168.xml" ContentType="application/vnd.openxmlformats-officedocument.presentationml.tags+xml"/>
  <Override PartName="/ppt/notesSlides/notesSlide1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74.xml" ContentType="application/vnd.openxmlformats-officedocument.presentationml.tags+xml"/>
  <Override PartName="/ppt/notesSlides/notesSlide14.xml" ContentType="application/vnd.openxmlformats-officedocument.presentationml.notesSlide+xml"/>
  <Override PartName="/ppt/tags/tag175.xml" ContentType="application/vnd.openxmlformats-officedocument.presentationml.tags+xml"/>
  <Override PartName="/ppt/notesSlides/notesSlide15.xml" ContentType="application/vnd.openxmlformats-officedocument.presentationml.notesSlide+xml"/>
  <Override PartName="/ppt/tags/tag17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 id="2147483670" r:id="rId3"/>
  </p:sldMasterIdLst>
  <p:notesMasterIdLst>
    <p:notesMasterId r:id="rId27"/>
  </p:notesMasterIdLst>
  <p:handoutMasterIdLst>
    <p:handoutMasterId r:id="rId28"/>
  </p:handoutMasterIdLst>
  <p:sldIdLst>
    <p:sldId id="682" r:id="rId4"/>
    <p:sldId id="410" r:id="rId5"/>
    <p:sldId id="418" r:id="rId6"/>
    <p:sldId id="817" r:id="rId7"/>
    <p:sldId id="746" r:id="rId8"/>
    <p:sldId id="821" r:id="rId9"/>
    <p:sldId id="815" r:id="rId10"/>
    <p:sldId id="812" r:id="rId11"/>
    <p:sldId id="819" r:id="rId12"/>
    <p:sldId id="778" r:id="rId13"/>
    <p:sldId id="780" r:id="rId14"/>
    <p:sldId id="775" r:id="rId15"/>
    <p:sldId id="809" r:id="rId16"/>
    <p:sldId id="618" r:id="rId17"/>
    <p:sldId id="644" r:id="rId18"/>
    <p:sldId id="619" r:id="rId19"/>
    <p:sldId id="806" r:id="rId20"/>
    <p:sldId id="807" r:id="rId21"/>
    <p:sldId id="810" r:id="rId22"/>
    <p:sldId id="617" r:id="rId23"/>
    <p:sldId id="811" r:id="rId24"/>
    <p:sldId id="824" r:id="rId25"/>
    <p:sldId id="513" r:id="rId26"/>
  </p:sldIdLst>
  <p:sldSz cx="12192000" cy="6858000"/>
  <p:notesSz cx="6858000" cy="9144000"/>
  <p:embeddedFontLst>
    <p:embeddedFont>
      <p:font typeface="方正兰亭纤黑_GBK" panose="02000000000000000000" pitchFamily="2" charset="-122"/>
      <p:regular r:id="rId29"/>
    </p:embeddedFont>
    <p:embeddedFont>
      <p:font typeface="Calibri" panose="020F0502020204030204" pitchFamily="34" charset="0"/>
      <p:regular r:id="rId30"/>
      <p:bold r:id="rId31"/>
      <p:italic r:id="rId32"/>
      <p:boldItalic r:id="rId33"/>
    </p:embeddedFont>
    <p:embeddedFont>
      <p:font typeface="Adobe 黑体 Std R" panose="020B0400000000000000" pitchFamily="34" charset="-122"/>
      <p:regular r:id="rId34"/>
    </p:embeddedFont>
    <p:embeddedFont>
      <p:font typeface="Broadway" panose="04040905080B02020502" pitchFamily="82" charset="0"/>
      <p:regular r:id="rId35"/>
    </p:embeddedFont>
    <p:embeddedFont>
      <p:font typeface="方正仿宋_GB2312" panose="02010600030101010101" charset="-122"/>
      <p:regular r:id="rId36"/>
    </p:embeddedFont>
    <p:embeddedFont>
      <p:font typeface="楷体" panose="02010609060101010101" pitchFamily="49" charset="-122"/>
      <p:regular r:id="rId37"/>
    </p:embeddedFont>
    <p:embeddedFont>
      <p:font typeface="微软雅黑" panose="020B0503020204020204" pitchFamily="34" charset="-122"/>
      <p:regular r:id="rId38"/>
      <p:bold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6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k"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535"/>
    <a:srgbClr val="0D2632"/>
    <a:srgbClr val="112B38"/>
    <a:srgbClr val="001329"/>
    <a:srgbClr val="001E36"/>
    <a:srgbClr val="001E37"/>
    <a:srgbClr val="001F38"/>
    <a:srgbClr val="001F37"/>
    <a:srgbClr val="C00000"/>
    <a:srgbClr val="0F4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1" autoAdjust="0"/>
    <p:restoredTop sz="86972" autoAdjust="0"/>
  </p:normalViewPr>
  <p:slideViewPr>
    <p:cSldViewPr snapToGrid="0" showGuides="1">
      <p:cViewPr varScale="1">
        <p:scale>
          <a:sx n="78" d="100"/>
          <a:sy n="78" d="100"/>
        </p:scale>
        <p:origin x="106" y="62"/>
      </p:cViewPr>
      <p:guideLst>
        <p:guide orient="horz" pos="2160"/>
        <p:guide pos="3840"/>
        <p:guide orient="horz" pos="116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2550" y="102"/>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G:\13&#21508;&#31181;&#25991;&#26723;\Plan\&#36130;&#21153;.xls" TargetMode="External"/><Relationship Id="rId4" Type="http://schemas.openxmlformats.org/officeDocument/2006/relationships/image" Target="../media/image49.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13&#21508;&#31181;&#25991;&#26723;\Plan\&#30465;&#25552;&#20132;\stj\&#34920;&#2668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66884181664"/>
          <c:y val="4.7723195177255977E-2"/>
          <c:w val="0.84286839682852821"/>
          <c:h val="0.84162395215588892"/>
        </c:manualLayout>
      </c:layout>
      <c:barChart>
        <c:barDir val="col"/>
        <c:grouping val="clustered"/>
        <c:varyColors val="0"/>
        <c:ser>
          <c:idx val="0"/>
          <c:order val="0"/>
          <c:spPr>
            <a:blipFill>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c:spPr>
          <c:invertIfNegative val="0"/>
          <c:val>
            <c:numRef>
              <c:f>Sheet1!$D$2:$M$2</c:f>
              <c:numCache>
                <c:formatCode>General</c:formatCode>
                <c:ptCount val="10"/>
                <c:pt idx="0">
                  <c:v>1229370</c:v>
                </c:pt>
                <c:pt idx="1">
                  <c:v>1337076</c:v>
                </c:pt>
                <c:pt idx="2">
                  <c:v>1409698</c:v>
                </c:pt>
                <c:pt idx="3">
                  <c:v>1479791</c:v>
                </c:pt>
                <c:pt idx="4">
                  <c:v>1554236</c:v>
                </c:pt>
                <c:pt idx="5">
                  <c:v>1628471</c:v>
                </c:pt>
                <c:pt idx="6">
                  <c:v>1696848</c:v>
                </c:pt>
                <c:pt idx="7">
                  <c:v>1756141.1939999999</c:v>
                </c:pt>
                <c:pt idx="8">
                  <c:v>1825611.348</c:v>
                </c:pt>
                <c:pt idx="9">
                  <c:v>1892477</c:v>
                </c:pt>
              </c:numCache>
            </c:numRef>
          </c:val>
          <c:extLst>
            <c:ext xmlns:c16="http://schemas.microsoft.com/office/drawing/2014/chart" uri="{C3380CC4-5D6E-409C-BE32-E72D297353CC}">
              <c16:uniqueId val="{00000000-2793-46B2-BDCE-51A897CD8B82}"/>
            </c:ext>
          </c:extLst>
        </c:ser>
        <c:ser>
          <c:idx val="1"/>
          <c:order val="1"/>
          <c:spPr>
            <a:blipFill>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c:spPr>
          <c:invertIfNegative val="0"/>
          <c:val>
            <c:numRef>
              <c:f>Sheet1!$D$3:$M$3</c:f>
              <c:numCache>
                <c:formatCode>General</c:formatCode>
                <c:ptCount val="10"/>
                <c:pt idx="0">
                  <c:v>69806</c:v>
                </c:pt>
                <c:pt idx="1">
                  <c:v>75201</c:v>
                </c:pt>
                <c:pt idx="2">
                  <c:v>81749</c:v>
                </c:pt>
                <c:pt idx="3">
                  <c:v>81759</c:v>
                </c:pt>
                <c:pt idx="4">
                  <c:v>85553</c:v>
                </c:pt>
                <c:pt idx="5">
                  <c:v>88765</c:v>
                </c:pt>
                <c:pt idx="6">
                  <c:v>92100</c:v>
                </c:pt>
                <c:pt idx="7">
                  <c:v>96632</c:v>
                </c:pt>
                <c:pt idx="8">
                  <c:v>100769</c:v>
                </c:pt>
                <c:pt idx="9">
                  <c:v>182528</c:v>
                </c:pt>
              </c:numCache>
            </c:numRef>
          </c:val>
          <c:extLst>
            <c:ext xmlns:c16="http://schemas.microsoft.com/office/drawing/2014/chart" uri="{C3380CC4-5D6E-409C-BE32-E72D297353CC}">
              <c16:uniqueId val="{00000001-2793-46B2-BDCE-51A897CD8B82}"/>
            </c:ext>
          </c:extLst>
        </c:ser>
        <c:dLbls>
          <c:showLegendKey val="0"/>
          <c:showVal val="0"/>
          <c:showCatName val="0"/>
          <c:showSerName val="0"/>
          <c:showPercent val="0"/>
          <c:showBubbleSize val="0"/>
        </c:dLbls>
        <c:gapWidth val="100"/>
        <c:overlap val="-24"/>
        <c:axId val="591420152"/>
        <c:axId val="591420480"/>
      </c:barChart>
      <c:catAx>
        <c:axId val="591420152"/>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1420480"/>
        <c:crosses val="autoZero"/>
        <c:auto val="1"/>
        <c:lblAlgn val="ctr"/>
        <c:lblOffset val="100"/>
        <c:noMultiLvlLbl val="0"/>
      </c:catAx>
      <c:valAx>
        <c:axId val="59142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crossAx val="59142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r>
              <a:rPr lang="zh-CN" altLang="en-US" dirty="0" smtClean="0">
                <a:solidFill>
                  <a:schemeClr val="accent1"/>
                </a:solidFill>
              </a:rPr>
              <a:t>股权比例</a:t>
            </a:r>
            <a:endParaRPr lang="zh-CN" altLang="en-US" dirty="0">
              <a:solidFill>
                <a:schemeClr val="accent1"/>
              </a:solidFill>
            </a:endParaRPr>
          </a:p>
        </c:rich>
      </c:tx>
      <c:layout/>
      <c:overlay val="0"/>
      <c:spPr>
        <a:noFill/>
        <a:ln>
          <a:noFill/>
        </a:ln>
        <a:effectLst/>
      </c:spPr>
      <c:txPr>
        <a:bodyPr rot="0" spcFirstLastPara="1" vertOverflow="ellipsis" vert="horz" wrap="square" anchor="ctr" anchorCtr="1"/>
        <a:lstStyle/>
        <a:p>
          <a:pPr>
            <a:defRPr sz="1915" b="0" i="0" u="none" strike="noStrike" kern="1200" spc="0" baseline="0">
              <a:solidFill>
                <a:schemeClr val="bg2"/>
              </a:solidFill>
              <a:latin typeface="+mn-lt"/>
              <a:ea typeface="+mn-ea"/>
              <a:cs typeface="+mn-cs"/>
            </a:defRPr>
          </a:pPr>
          <a:endParaRPr lang="zh-CN"/>
        </a:p>
      </c:txPr>
    </c:title>
    <c:autoTitleDeleted val="0"/>
    <c:plotArea>
      <c:layout/>
      <c:ofPieChart>
        <c:ofPieType val="pie"/>
        <c:varyColors val="1"/>
        <c:ser>
          <c:idx val="0"/>
          <c:order val="0"/>
          <c:tx>
            <c:strRef>
              <c:f>Sheet1!$B$1</c:f>
              <c:strCache>
                <c:ptCount val="1"/>
                <c:pt idx="0">
                  <c:v>占比</c:v>
                </c:pt>
              </c:strCache>
            </c:strRef>
          </c:tx>
          <c:explosion val="4"/>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F1E-4670-B707-2BFE1510762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F1E-4670-B707-2BFE1510762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F1E-4670-B707-2BFE1510762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1-07D2-4EA3-ACB0-D87B6AA7DBA0}"/>
              </c:ext>
            </c:extLst>
          </c:dPt>
          <c:dLbls>
            <c:dLbl>
              <c:idx val="3"/>
              <c:delete val="1"/>
              <c:extLst>
                <c:ext xmlns:c15="http://schemas.microsoft.com/office/drawing/2012/chart" uri="{CE6537A1-D6FC-4f65-9D91-7224C49458BB}"/>
                <c:ext xmlns:c16="http://schemas.microsoft.com/office/drawing/2014/chart" uri="{C3380CC4-5D6E-409C-BE32-E72D297353CC}">
                  <c16:uniqueId val="{00000001-07D2-4EA3-ACB0-D87B6AA7DBA0}"/>
                </c:ext>
              </c:extLst>
            </c:dLbl>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资方占股</c:v>
                </c:pt>
                <c:pt idx="1">
                  <c:v>教师占股</c:v>
                </c:pt>
                <c:pt idx="2">
                  <c:v>学生团队</c:v>
                </c:pt>
              </c:strCache>
            </c:strRef>
          </c:cat>
          <c:val>
            <c:numRef>
              <c:f>Sheet1!$B$2:$B$4</c:f>
              <c:numCache>
                <c:formatCode>General</c:formatCode>
                <c:ptCount val="3"/>
                <c:pt idx="0">
                  <c:v>12</c:v>
                </c:pt>
                <c:pt idx="1">
                  <c:v>56</c:v>
                </c:pt>
                <c:pt idx="2">
                  <c:v>32</c:v>
                </c:pt>
              </c:numCache>
            </c:numRef>
          </c:val>
          <c:extLst>
            <c:ext xmlns:c16="http://schemas.microsoft.com/office/drawing/2014/chart" uri="{C3380CC4-5D6E-409C-BE32-E72D297353CC}">
              <c16:uniqueId val="{00000000-07D2-4EA3-ACB0-D87B6AA7DBA0}"/>
            </c:ext>
          </c:extLst>
        </c:ser>
        <c:dLbls>
          <c:dLblPos val="bestFit"/>
          <c:showLegendKey val="0"/>
          <c:showVal val="0"/>
          <c:showCatName val="1"/>
          <c:showSerName val="0"/>
          <c:showPercent val="1"/>
          <c:showBubbleSize val="0"/>
          <c:showLeaderLines val="1"/>
        </c:dLbls>
        <c:gapWidth val="100"/>
        <c:splitType val="pos"/>
        <c:splitPos val="2"/>
        <c:secondPieSize val="12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zh-CN" altLang="en-US" dirty="0" smtClean="0">
                <a:solidFill>
                  <a:schemeClr val="accent1"/>
                </a:solidFill>
              </a:rPr>
              <a:t>财务预测</a:t>
            </a:r>
            <a:endParaRPr lang="zh-CN" dirty="0">
              <a:solidFill>
                <a:schemeClr val="accent1"/>
              </a:solidFill>
            </a:endParaRPr>
          </a:p>
        </c:rich>
      </c:tx>
      <c:layout>
        <c:manualLayout>
          <c:xMode val="edge"/>
          <c:yMode val="edge"/>
          <c:x val="0.41994515583800013"/>
          <c:y val="2.296335807469419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zh-CN"/>
        </a:p>
      </c:txPr>
    </c:title>
    <c:autoTitleDeleted val="0"/>
    <c:plotArea>
      <c:layout/>
      <c:lineChart>
        <c:grouping val="standard"/>
        <c:varyColors val="0"/>
        <c:ser>
          <c:idx val="0"/>
          <c:order val="0"/>
          <c:tx>
            <c:strRef>
              <c:f>Sheet1!$A$2</c:f>
              <c:strCache>
                <c:ptCount val="1"/>
                <c:pt idx="0">
                  <c:v>年收入</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Sheet1!$B$2:$F$2</c:f>
              <c:numCache>
                <c:formatCode>General</c:formatCode>
                <c:ptCount val="5"/>
                <c:pt idx="0">
                  <c:v>80</c:v>
                </c:pt>
                <c:pt idx="1">
                  <c:v>120</c:v>
                </c:pt>
                <c:pt idx="2">
                  <c:v>210</c:v>
                </c:pt>
                <c:pt idx="3">
                  <c:v>350</c:v>
                </c:pt>
                <c:pt idx="4">
                  <c:v>560</c:v>
                </c:pt>
              </c:numCache>
            </c:numRef>
          </c:val>
          <c:smooth val="0"/>
          <c:extLst>
            <c:ext xmlns:c16="http://schemas.microsoft.com/office/drawing/2014/chart" uri="{C3380CC4-5D6E-409C-BE32-E72D297353CC}">
              <c16:uniqueId val="{00000000-51E5-4A6C-A61A-D67243730F29}"/>
            </c:ext>
          </c:extLst>
        </c:ser>
        <c:ser>
          <c:idx val="1"/>
          <c:order val="1"/>
          <c:tx>
            <c:strRef>
              <c:f>Sheet1!$A$3</c:f>
              <c:strCache>
                <c:ptCount val="1"/>
                <c:pt idx="0">
                  <c:v>销售成本</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Sheet1!$B$3:$F$3</c:f>
              <c:numCache>
                <c:formatCode>General</c:formatCode>
                <c:ptCount val="5"/>
                <c:pt idx="0">
                  <c:v>30</c:v>
                </c:pt>
                <c:pt idx="1">
                  <c:v>40</c:v>
                </c:pt>
                <c:pt idx="2">
                  <c:v>60</c:v>
                </c:pt>
                <c:pt idx="3">
                  <c:v>66</c:v>
                </c:pt>
                <c:pt idx="4">
                  <c:v>67</c:v>
                </c:pt>
              </c:numCache>
            </c:numRef>
          </c:val>
          <c:smooth val="0"/>
          <c:extLst>
            <c:ext xmlns:c16="http://schemas.microsoft.com/office/drawing/2014/chart" uri="{C3380CC4-5D6E-409C-BE32-E72D297353CC}">
              <c16:uniqueId val="{00000001-51E5-4A6C-A61A-D67243730F29}"/>
            </c:ext>
          </c:extLst>
        </c:ser>
        <c:ser>
          <c:idx val="2"/>
          <c:order val="2"/>
          <c:tx>
            <c:strRef>
              <c:f>Sheet1!$A$4</c:f>
              <c:strCache>
                <c:ptCount val="1"/>
                <c:pt idx="0">
                  <c:v>运营成本</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Sheet1!$B$4:$F$4</c:f>
              <c:numCache>
                <c:formatCode>General</c:formatCode>
                <c:ptCount val="5"/>
                <c:pt idx="0">
                  <c:v>3.4</c:v>
                </c:pt>
                <c:pt idx="1">
                  <c:v>4</c:v>
                </c:pt>
                <c:pt idx="2">
                  <c:v>5.3</c:v>
                </c:pt>
                <c:pt idx="3">
                  <c:v>7</c:v>
                </c:pt>
                <c:pt idx="4">
                  <c:v>11</c:v>
                </c:pt>
              </c:numCache>
            </c:numRef>
          </c:val>
          <c:smooth val="0"/>
          <c:extLst>
            <c:ext xmlns:c16="http://schemas.microsoft.com/office/drawing/2014/chart" uri="{C3380CC4-5D6E-409C-BE32-E72D297353CC}">
              <c16:uniqueId val="{00000002-51E5-4A6C-A61A-D67243730F29}"/>
            </c:ext>
          </c:extLst>
        </c:ser>
        <c:ser>
          <c:idx val="3"/>
          <c:order val="3"/>
          <c:tx>
            <c:strRef>
              <c:f>Sheet1!$A$5</c:f>
              <c:strCache>
                <c:ptCount val="1"/>
                <c:pt idx="0">
                  <c:v>净收入</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Sheet1!$B$5:$F$5</c:f>
              <c:numCache>
                <c:formatCode>General</c:formatCode>
                <c:ptCount val="5"/>
                <c:pt idx="0">
                  <c:v>47.6</c:v>
                </c:pt>
                <c:pt idx="1">
                  <c:v>87.3</c:v>
                </c:pt>
                <c:pt idx="2">
                  <c:v>122.4</c:v>
                </c:pt>
                <c:pt idx="3">
                  <c:v>306.10000000000002</c:v>
                </c:pt>
                <c:pt idx="4">
                  <c:v>369.2</c:v>
                </c:pt>
              </c:numCache>
            </c:numRef>
          </c:val>
          <c:smooth val="0"/>
          <c:extLst>
            <c:ext xmlns:c16="http://schemas.microsoft.com/office/drawing/2014/chart" uri="{C3380CC4-5D6E-409C-BE32-E72D297353CC}">
              <c16:uniqueId val="{00000003-51E5-4A6C-A61A-D67243730F29}"/>
            </c:ext>
          </c:extLst>
        </c:ser>
        <c:ser>
          <c:idx val="4"/>
          <c:order val="4"/>
          <c:tx>
            <c:strRef>
              <c:f>Sheet1!$A$6</c:f>
              <c:strCache>
                <c:ptCount val="1"/>
                <c:pt idx="0">
                  <c:v>实际投资</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Sheet1!$B$6:$F$6</c:f>
              <c:numCache>
                <c:formatCode>General</c:formatCode>
                <c:ptCount val="5"/>
                <c:pt idx="0">
                  <c:v>60</c:v>
                </c:pt>
                <c:pt idx="1">
                  <c:v>70</c:v>
                </c:pt>
                <c:pt idx="2">
                  <c:v>100</c:v>
                </c:pt>
                <c:pt idx="3">
                  <c:v>120</c:v>
                </c:pt>
                <c:pt idx="4">
                  <c:v>130</c:v>
                </c:pt>
              </c:numCache>
            </c:numRef>
          </c:val>
          <c:smooth val="0"/>
          <c:extLst>
            <c:ext xmlns:c16="http://schemas.microsoft.com/office/drawing/2014/chart" uri="{C3380CC4-5D6E-409C-BE32-E72D297353CC}">
              <c16:uniqueId val="{00000004-51E5-4A6C-A61A-D67243730F29}"/>
            </c:ext>
          </c:extLst>
        </c:ser>
        <c:ser>
          <c:idx val="5"/>
          <c:order val="5"/>
          <c:tx>
            <c:strRef>
              <c:f>Sheet1!$A$7</c:f>
              <c:strCache>
                <c:ptCount val="1"/>
                <c:pt idx="0">
                  <c:v>资本支出</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Sheet1!$B$7:$F$7</c:f>
              <c:numCache>
                <c:formatCode>General</c:formatCode>
                <c:ptCount val="5"/>
                <c:pt idx="0">
                  <c:v>40</c:v>
                </c:pt>
                <c:pt idx="1">
                  <c:v>50</c:v>
                </c:pt>
                <c:pt idx="2">
                  <c:v>65</c:v>
                </c:pt>
                <c:pt idx="3">
                  <c:v>80</c:v>
                </c:pt>
                <c:pt idx="4">
                  <c:v>97</c:v>
                </c:pt>
              </c:numCache>
            </c:numRef>
          </c:val>
          <c:smooth val="0"/>
          <c:extLst>
            <c:ext xmlns:c16="http://schemas.microsoft.com/office/drawing/2014/chart" uri="{C3380CC4-5D6E-409C-BE32-E72D297353CC}">
              <c16:uniqueId val="{00000005-51E5-4A6C-A61A-D67243730F29}"/>
            </c:ext>
          </c:extLst>
        </c:ser>
        <c:ser>
          <c:idx val="6"/>
          <c:order val="6"/>
          <c:tx>
            <c:strRef>
              <c:f>Sheet1!$A$8</c:f>
              <c:strCache>
                <c:ptCount val="1"/>
                <c:pt idx="0">
                  <c:v>年终现金余额</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Sheet1!$B$8:$F$8</c:f>
              <c:numCache>
                <c:formatCode>General</c:formatCode>
                <c:ptCount val="5"/>
                <c:pt idx="0">
                  <c:v>20</c:v>
                </c:pt>
                <c:pt idx="1">
                  <c:v>50</c:v>
                </c:pt>
                <c:pt idx="2">
                  <c:v>70</c:v>
                </c:pt>
                <c:pt idx="3">
                  <c:v>90</c:v>
                </c:pt>
                <c:pt idx="4">
                  <c:v>93</c:v>
                </c:pt>
              </c:numCache>
            </c:numRef>
          </c:val>
          <c:smooth val="0"/>
          <c:extLst>
            <c:ext xmlns:c16="http://schemas.microsoft.com/office/drawing/2014/chart" uri="{C3380CC4-5D6E-409C-BE32-E72D297353CC}">
              <c16:uniqueId val="{00000006-51E5-4A6C-A61A-D67243730F29}"/>
            </c:ext>
          </c:extLst>
        </c:ser>
        <c:ser>
          <c:idx val="7"/>
          <c:order val="7"/>
          <c:tx>
            <c:strRef>
              <c:f>Sheet1!$A$9</c:f>
              <c:strCache>
                <c:ptCount val="1"/>
                <c:pt idx="0">
                  <c:v>折旧</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val>
            <c:numRef>
              <c:f>Sheet1!$B$9:$F$9</c:f>
              <c:numCache>
                <c:formatCode>General</c:formatCode>
                <c:ptCount val="5"/>
                <c:pt idx="0">
                  <c:v>5</c:v>
                </c:pt>
                <c:pt idx="1">
                  <c:v>5</c:v>
                </c:pt>
                <c:pt idx="2">
                  <c:v>8</c:v>
                </c:pt>
                <c:pt idx="3">
                  <c:v>6</c:v>
                </c:pt>
                <c:pt idx="4">
                  <c:v>11</c:v>
                </c:pt>
              </c:numCache>
            </c:numRef>
          </c:val>
          <c:smooth val="0"/>
          <c:extLst>
            <c:ext xmlns:c16="http://schemas.microsoft.com/office/drawing/2014/chart" uri="{C3380CC4-5D6E-409C-BE32-E72D297353CC}">
              <c16:uniqueId val="{00000007-51E5-4A6C-A61A-D67243730F29}"/>
            </c:ext>
          </c:extLst>
        </c:ser>
        <c:dLbls>
          <c:showLegendKey val="0"/>
          <c:showVal val="0"/>
          <c:showCatName val="0"/>
          <c:showSerName val="0"/>
          <c:showPercent val="0"/>
          <c:showBubbleSize val="0"/>
        </c:dLbls>
        <c:marker val="1"/>
        <c:smooth val="0"/>
        <c:axId val="430440144"/>
        <c:axId val="430441784"/>
      </c:lineChart>
      <c:catAx>
        <c:axId val="43044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430441784"/>
        <c:crosses val="autoZero"/>
        <c:auto val="1"/>
        <c:lblAlgn val="ctr"/>
        <c:lblOffset val="100"/>
        <c:noMultiLvlLbl val="0"/>
      </c:catAx>
      <c:valAx>
        <c:axId val="430441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430440144"/>
        <c:crosses val="autoZero"/>
        <c:crossBetween val="between"/>
      </c:valAx>
      <c:spPr>
        <a:noFill/>
        <a:ln>
          <a:noFill/>
        </a:ln>
        <a:effectLst/>
      </c:spPr>
    </c:plotArea>
    <c:legend>
      <c:legendPos val="b"/>
      <c:layout>
        <c:manualLayout>
          <c:xMode val="edge"/>
          <c:yMode val="edge"/>
          <c:x val="4.1908805165247753E-2"/>
          <c:y val="0.84921089825303708"/>
          <c:w val="0.92952467400712058"/>
          <c:h val="0.116344064634921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2"/>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各位评委老师大家好，我是塔线巡警项目团队负责人。今天我想分享我们是如何利用</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技术解决电力行业中的问题的。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并且</a:t>
            </a:r>
            <a:r>
              <a:rPr lang="zh-CN" altLang="zh-CN" sz="1200" kern="1200" dirty="0" smtClean="0">
                <a:solidFill>
                  <a:schemeClr val="tx1"/>
                </a:solidFill>
                <a:effectLst/>
                <a:latin typeface="+mn-lt"/>
                <a:ea typeface="+mn-ea"/>
                <a:cs typeface="+mn-cs"/>
              </a:rPr>
              <a:t>在团队的不断努力下</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这项方案的关键技术</a:t>
            </a:r>
            <a:r>
              <a:rPr lang="zh-CN" altLang="en-US" sz="1200" kern="1200" dirty="0" smtClean="0">
                <a:solidFill>
                  <a:schemeClr val="tx1"/>
                </a:solidFill>
                <a:effectLst/>
                <a:latin typeface="+mn-lt"/>
                <a:ea typeface="+mn-ea"/>
                <a:cs typeface="+mn-cs"/>
              </a:rPr>
              <a:t>在去年</a:t>
            </a:r>
            <a:r>
              <a:rPr lang="zh-CN" altLang="zh-CN" sz="1200" kern="1200" dirty="0" smtClean="0">
                <a:solidFill>
                  <a:schemeClr val="tx1"/>
                </a:solidFill>
                <a:effectLst/>
                <a:latin typeface="+mn-lt"/>
                <a:ea typeface="+mn-ea"/>
                <a:cs typeface="+mn-cs"/>
              </a:rPr>
              <a:t>荣获河北省科技进步一等奖，并且得到了陈维江院士等专家的肯定</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为了增加获利点，我们形成了三种产品形式的产品矩阵。</a:t>
            </a:r>
          </a:p>
          <a:p>
            <a:r>
              <a:rPr lang="zh-CN" altLang="zh-CN" sz="1200" kern="1200" dirty="0" smtClean="0">
                <a:solidFill>
                  <a:schemeClr val="tx1"/>
                </a:solidFill>
                <a:effectLst/>
                <a:latin typeface="+mn-lt"/>
                <a:ea typeface="+mn-ea"/>
                <a:cs typeface="+mn-cs"/>
              </a:rPr>
              <a:t>第一种直接销售整体解决方案，并且根据工程量大小为客户提供不同的套餐。第二种，我们利用设备为客户提供巡检服务直接交付巡检报告，最后我们会开放系统的软件、算法接口给客户使用。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运营中我们从上游厂商购买无人机等设备后经过设计方案与软件定制将整体方案售卖给电网公司，同时我们对不购买整体方案的电网公司提供巡检服务，对巡检领域的友商开放系统软件算法的接口向他们收取一定的费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国网无人机十四五规划要求无人机巡检覆盖率为</a:t>
            </a:r>
            <a:r>
              <a:rPr lang="en-US" altLang="zh-CN"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5</a:t>
            </a:r>
            <a:r>
              <a:rPr lang="zh-CN" altLang="en-US"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架</a:t>
            </a:r>
            <a:r>
              <a:rPr lang="en-US" altLang="zh-CN"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sz="1200" dirty="0" smtClean="0">
                <a:solidFill>
                  <a:schemeClr val="bg1"/>
                </a:solidFill>
                <a:latin typeface="Adobe 黑体 Std R" panose="020B0400000000000000" charset="-122"/>
                <a:ea typeface="Adobe 黑体 Std R" panose="020B0400000000000000" charset="-122"/>
                <a:cs typeface="Adobe 黑体 Std R" panose="020B0400000000000000" charset="-122"/>
                <a:sym typeface="+mn-ea"/>
              </a:rPr>
              <a:t>百公里</a:t>
            </a:r>
            <a:r>
              <a:rPr lang="zh-CN" altLang="en-US" sz="1200" kern="1200" dirty="0" smtClean="0">
                <a:solidFill>
                  <a:schemeClr val="tx1"/>
                </a:solidFill>
                <a:effectLst/>
                <a:latin typeface="+mn-lt"/>
                <a:ea typeface="+mn-ea"/>
                <a:cs typeface="+mn-cs"/>
              </a:rPr>
              <a:t>。如果占据河北省内</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市场我们将每年</a:t>
            </a:r>
            <a:r>
              <a:rPr lang="zh-CN" altLang="en-US" sz="1200" kern="1200" dirty="0" smtClean="0">
                <a:solidFill>
                  <a:schemeClr val="tx1"/>
                </a:solidFill>
                <a:effectLst/>
                <a:latin typeface="+mn-lt"/>
                <a:ea typeface="+mn-ea"/>
                <a:cs typeface="+mn-cs"/>
              </a:rPr>
              <a:t>获利</a:t>
            </a:r>
            <a:r>
              <a:rPr lang="en-US" altLang="zh-CN" sz="1200" kern="1200" dirty="0" smtClean="0">
                <a:solidFill>
                  <a:schemeClr val="tx1"/>
                </a:solidFill>
                <a:effectLst/>
                <a:latin typeface="+mn-lt"/>
                <a:ea typeface="+mn-ea"/>
                <a:cs typeface="+mn-cs"/>
              </a:rPr>
              <a:t>400</a:t>
            </a:r>
            <a:r>
              <a:rPr lang="zh-CN" altLang="en-US" sz="1200" kern="1200" dirty="0" smtClean="0">
                <a:solidFill>
                  <a:schemeClr val="tx1"/>
                </a:solidFill>
                <a:effectLst/>
                <a:latin typeface="+mn-lt"/>
                <a:ea typeface="+mn-ea"/>
                <a:cs typeface="+mn-cs"/>
              </a:rPr>
              <a:t>余万</a:t>
            </a:r>
            <a:r>
              <a:rPr lang="zh-CN" altLang="en-US" sz="1200" kern="1200" dirty="0" smtClean="0">
                <a:solidFill>
                  <a:schemeClr val="tx1"/>
                </a:solidFill>
                <a:effectLst/>
                <a:latin typeface="+mn-lt"/>
                <a:ea typeface="+mn-ea"/>
                <a:cs typeface="+mn-cs"/>
              </a:rPr>
              <a:t>元，每占领全国市场的</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我们将收入</a:t>
            </a:r>
            <a:r>
              <a:rPr lang="en-US" altLang="zh-CN" sz="1200" kern="1200" dirty="0" smtClean="0">
                <a:solidFill>
                  <a:schemeClr val="tx1"/>
                </a:solidFill>
                <a:effectLst/>
                <a:latin typeface="+mn-lt"/>
                <a:ea typeface="+mn-ea"/>
                <a:cs typeface="+mn-cs"/>
              </a:rPr>
              <a:t>1.5</a:t>
            </a:r>
            <a:r>
              <a:rPr lang="zh-CN" altLang="en-US" sz="1200" kern="1200" dirty="0" smtClean="0">
                <a:solidFill>
                  <a:schemeClr val="tx1"/>
                </a:solidFill>
                <a:effectLst/>
                <a:latin typeface="+mn-lt"/>
                <a:ea typeface="+mn-ea"/>
                <a:cs typeface="+mn-cs"/>
              </a:rPr>
              <a:t>亿元。</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dirty="0" smtClean="0"/>
              <a:t>2017</a:t>
            </a:r>
            <a:r>
              <a:rPr lang="zh-CN" altLang="en-US" dirty="0" smtClean="0"/>
              <a:t>年统计数据，</a:t>
            </a:r>
            <a:r>
              <a:rPr lang="en-US" altLang="zh-CN" dirty="0" smtClean="0"/>
              <a:t>220kV</a:t>
            </a:r>
            <a:r>
              <a:rPr lang="zh-CN" altLang="en-US" dirty="0" smtClean="0"/>
              <a:t>及以上长度为</a:t>
            </a:r>
            <a:r>
              <a:rPr lang="en-US" altLang="zh-CN" dirty="0" smtClean="0"/>
              <a:t>687786</a:t>
            </a:r>
            <a:r>
              <a:rPr lang="zh-CN" altLang="en-US" dirty="0" smtClean="0"/>
              <a:t>公里，没百公里配备</a:t>
            </a:r>
            <a:r>
              <a:rPr lang="en-US" altLang="zh-CN" dirty="0" smtClean="0"/>
              <a:t>0.5</a:t>
            </a:r>
            <a:r>
              <a:rPr lang="zh-CN" altLang="en-US" dirty="0" smtClean="0"/>
              <a:t>架无人机。配网</a:t>
            </a:r>
            <a:r>
              <a:rPr lang="en-US" altLang="zh-CN" dirty="0" smtClean="0"/>
              <a:t>10kV</a:t>
            </a:r>
            <a:r>
              <a:rPr lang="zh-CN" altLang="en-US" dirty="0" smtClean="0"/>
              <a:t>线路</a:t>
            </a:r>
            <a:r>
              <a:rPr lang="en-US" altLang="zh-CN" dirty="0" smtClean="0"/>
              <a:t>4430699</a:t>
            </a:r>
            <a:r>
              <a:rPr lang="zh-CN" altLang="en-US" dirty="0" smtClean="0"/>
              <a:t>公里，每百公里配备</a:t>
            </a:r>
            <a:r>
              <a:rPr lang="en-US" altLang="zh-CN" dirty="0" smtClean="0"/>
              <a:t>5</a:t>
            </a:r>
            <a:r>
              <a:rPr lang="zh-CN" altLang="en-US" dirty="0" smtClean="0"/>
              <a:t>架。</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788331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为了占据市场，目前我们选择与其他电力科技企业合作，以开放接口获利。目前已经进行了一部分的技术验证。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下一步我们将面向地市级电网公司，利用我们的设备提供巡检服务</a:t>
            </a:r>
            <a:r>
              <a:rPr lang="zh-CN" altLang="en-US" sz="1200" kern="1200" dirty="0" smtClean="0">
                <a:solidFill>
                  <a:schemeClr val="tx1"/>
                </a:solidFill>
                <a:effectLst/>
                <a:latin typeface="+mn-lt"/>
                <a:ea typeface="+mn-ea"/>
                <a:cs typeface="+mn-cs"/>
              </a:rPr>
              <a:t>，目前开发出测试产品试运行</a:t>
            </a:r>
            <a:r>
              <a:rPr lang="zh-CN" altLang="en-US" sz="1200" kern="1200" dirty="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到后期直接</a:t>
            </a:r>
            <a:r>
              <a:rPr lang="zh-CN" altLang="en-US" sz="1200" kern="1200" dirty="0" smtClean="0">
                <a:solidFill>
                  <a:schemeClr val="tx1"/>
                </a:solidFill>
                <a:effectLst/>
                <a:latin typeface="+mn-lt"/>
                <a:ea typeface="+mn-ea"/>
                <a:cs typeface="+mn-cs"/>
              </a:rPr>
              <a:t>整体</a:t>
            </a:r>
            <a:r>
              <a:rPr lang="zh-CN" altLang="zh-CN" sz="1200" kern="1200" dirty="0" smtClean="0">
                <a:solidFill>
                  <a:schemeClr val="tx1"/>
                </a:solidFill>
                <a:effectLst/>
                <a:latin typeface="+mn-lt"/>
                <a:ea typeface="+mn-ea"/>
                <a:cs typeface="+mn-cs"/>
              </a:rPr>
              <a:t>落地到特定线路，实现做精做强，与其他竞争对手形成“百花齐放”的局面</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在合作教师裴少通博士参与下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70626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我们多专业的学生团队</a:t>
            </a:r>
            <a:r>
              <a:rPr lang="zh-CN" altLang="en-US" sz="1200" kern="1200" dirty="0" smtClean="0">
                <a:solidFill>
                  <a:schemeClr val="tx1"/>
                </a:solidFill>
                <a:effectLst/>
                <a:latin typeface="+mn-lt"/>
                <a:ea typeface="+mn-ea"/>
                <a:cs typeface="+mn-cs"/>
              </a:rPr>
              <a:t>在团队承担开发与市场工作</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43277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并且依托河北省重点实验室不断</a:t>
            </a:r>
            <a:r>
              <a:rPr lang="zh-CN" altLang="en-US" sz="1200" kern="1200" dirty="0" smtClean="0">
                <a:solidFill>
                  <a:schemeClr val="tx1"/>
                </a:solidFill>
                <a:effectLst/>
                <a:latin typeface="+mn-lt"/>
                <a:ea typeface="+mn-ea"/>
                <a:cs typeface="+mn-cs"/>
              </a:rPr>
              <a:t>推进项目进行</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99418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在目前输电线路巡检工作一方面临投入大效率低的局面，每年各省电网公司都投入千万元来购置无人机等巡检设备，传统的遥控无人机巡检需要大量人工筛选工作，采用云智能方式存在依赖网络与实时性差等局限</a:t>
            </a:r>
            <a:endParaRPr lang="zh-CN" altLang="en-US" sz="800"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我们意向融资</a:t>
            </a:r>
            <a:r>
              <a:rPr lang="en-US" altLang="zh-CN" sz="1200" kern="1200" dirty="0" smtClean="0">
                <a:solidFill>
                  <a:schemeClr val="tx1"/>
                </a:solidFill>
                <a:effectLst/>
                <a:latin typeface="+mn-lt"/>
                <a:ea typeface="+mn-ea"/>
                <a:cs typeface="+mn-cs"/>
              </a:rPr>
              <a:t>150</a:t>
            </a:r>
            <a:r>
              <a:rPr lang="zh-CN" altLang="zh-CN" sz="1200" kern="1200" dirty="0" smtClean="0">
                <a:solidFill>
                  <a:schemeClr val="tx1"/>
                </a:solidFill>
                <a:effectLst/>
                <a:latin typeface="+mn-lt"/>
                <a:ea typeface="+mn-ea"/>
                <a:cs typeface="+mn-cs"/>
              </a:rPr>
              <a:t>万元并出让</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股权</a:t>
            </a:r>
            <a:r>
              <a:rPr lang="zh-CN" altLang="en-US" sz="1200" kern="1200" dirty="0" smtClean="0">
                <a:solidFill>
                  <a:schemeClr val="tx1"/>
                </a:solidFill>
                <a:effectLst/>
                <a:latin typeface="+mn-lt"/>
                <a:ea typeface="+mn-ea"/>
                <a:cs typeface="+mn-cs"/>
              </a:rPr>
              <a:t>投资净现值约为</a:t>
            </a:r>
            <a:r>
              <a:rPr lang="en-US" altLang="zh-CN" sz="1200" kern="1200" dirty="0" smtClean="0">
                <a:solidFill>
                  <a:schemeClr val="tx1"/>
                </a:solidFill>
                <a:effectLst/>
                <a:latin typeface="+mn-lt"/>
                <a:ea typeface="+mn-ea"/>
                <a:cs typeface="+mn-cs"/>
              </a:rPr>
              <a:t>325</a:t>
            </a:r>
            <a:r>
              <a:rPr lang="zh-CN" altLang="en-US" sz="1200" kern="1200" dirty="0" smtClean="0">
                <a:solidFill>
                  <a:schemeClr val="tx1"/>
                </a:solidFill>
                <a:effectLst/>
                <a:latin typeface="+mn-lt"/>
                <a:ea typeface="+mn-ea"/>
                <a:cs typeface="+mn-cs"/>
              </a:rPr>
              <a:t>万元，将在</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年后由管理层回购</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未来</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年我们要广纳人才将识别算法升级两次，识别</a:t>
            </a:r>
            <a:r>
              <a:rPr lang="en-US" altLang="zh-CN" sz="1200" kern="1200" dirty="0" smtClean="0">
                <a:solidFill>
                  <a:schemeClr val="tx1"/>
                </a:solidFill>
                <a:effectLst/>
                <a:latin typeface="+mn-lt"/>
                <a:ea typeface="+mn-ea"/>
                <a:cs typeface="+mn-cs"/>
              </a:rPr>
              <a:t>20</a:t>
            </a:r>
            <a:r>
              <a:rPr lang="zh-CN" altLang="en-US" sz="1200" kern="1200" dirty="0" smtClean="0">
                <a:solidFill>
                  <a:schemeClr val="tx1"/>
                </a:solidFill>
                <a:effectLst/>
                <a:latin typeface="+mn-lt"/>
                <a:ea typeface="+mn-ea"/>
                <a:cs typeface="+mn-cs"/>
              </a:rPr>
              <a:t>种缺陷并增强其他性能指标同时在有计划的进行投标与保定市河北省内市场推广占领</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市场</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21</a:t>
            </a:fld>
            <a:endParaRPr lang="zh-CN" altLang="en-US"/>
          </a:p>
        </p:txBody>
      </p:sp>
    </p:spTree>
    <p:extLst>
      <p:ext uri="{BB962C8B-B14F-4D97-AF65-F5344CB8AC3E}">
        <p14:creationId xmlns:p14="http://schemas.microsoft.com/office/powerpoint/2010/main" val="299841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在遇见裴老师后，我与小伙伴一起睡过实验室，摔过无人机，跑过巡检一线，也接受过采访参加过不少比赛。而我们的目的只有以行业发展为个人使命，引领巡检领域发展</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672160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打造最高效的输电线路巡检方案</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4F74C-E9DB-4564-9B9D-DAC26B3E8A47}"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而另一方面，电力行业意识到新基建与数字化带来的经济社会效益，所以现在急需对目前的无人机巡检方式做 更好地 升级改造</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于是我们团队利用深度学习与边缘计算技术开发了特高压输电线路人工智能巡检解决方案</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07080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用户通过路径规划软件选择巡检的线路范围，无人机自主巡飞，并在预设点位成像检测同时机载的边缘计算设备对获取的数据用缺陷识别算法运算分析标记故障点与故障名。</a:t>
            </a:r>
          </a:p>
          <a:p>
            <a:r>
              <a:rPr lang="zh-CN" altLang="zh-CN" sz="1200" kern="1200" dirty="0" smtClean="0">
                <a:solidFill>
                  <a:schemeClr val="tx1"/>
                </a:solidFill>
                <a:effectLst/>
                <a:latin typeface="+mn-lt"/>
                <a:ea typeface="+mn-ea"/>
                <a:cs typeface="+mn-cs"/>
              </a:rPr>
              <a:t>巡检结束之后，数据管理软件利用巡检信息进一步生成可视化更高的巡检报表。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我们团队最终能够检出常见的</a:t>
            </a:r>
            <a:r>
              <a:rPr lang="en-US" altLang="zh-CN" sz="1200" kern="12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种缺陷。</a:t>
            </a:r>
            <a:r>
              <a:rPr lang="zh-CN" altLang="en-US" sz="1200" kern="1200" dirty="0" smtClean="0">
                <a:solidFill>
                  <a:schemeClr val="tx1"/>
                </a:solidFill>
                <a:effectLst/>
                <a:latin typeface="+mn-lt"/>
                <a:ea typeface="+mn-ea"/>
                <a:cs typeface="+mn-cs"/>
              </a:rPr>
              <a:t>最大的优势是实现了脱离网络的本地智能</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99991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搭配我们开发的路径规划软件、车载的无人机库与数据管理软件。给客户带来了降维式操作体验，让客户以最低的学习成本使用上最先进的技术。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044729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无论是我们的车载机库、数据管理软件还是边缘计算的方式都优于市场上的竞争对手</a:t>
            </a:r>
            <a:endParaRPr lang="zh-CN" altLang="en-US" dirty="0"/>
          </a:p>
        </p:txBody>
      </p:sp>
      <p:sp>
        <p:nvSpPr>
          <p:cNvPr id="4" name="灯片编号占位符 3"/>
          <p:cNvSpPr>
            <a:spLocks noGrp="1"/>
          </p:cNvSpPr>
          <p:nvPr>
            <p:ph type="sldNum" sz="quarter" idx="10"/>
          </p:nvPr>
        </p:nvSpPr>
        <p:spPr/>
        <p:txBody>
          <a:bodyPr/>
          <a:lstStyle/>
          <a:p>
            <a:fld id="{B0F4F74C-E9DB-4564-9B9D-DAC26B3E8A47}" type="slidenum">
              <a:rPr lang="zh-CN" altLang="en-US" smtClean="0"/>
              <a:t>8</a:t>
            </a:fld>
            <a:endParaRPr lang="zh-CN" altLang="en-US"/>
          </a:p>
        </p:txBody>
      </p:sp>
    </p:spTree>
    <p:extLst>
      <p:ext uri="{BB962C8B-B14F-4D97-AF65-F5344CB8AC3E}">
        <p14:creationId xmlns:p14="http://schemas.microsoft.com/office/powerpoint/2010/main" val="4224792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目前我们的算法服务通过横向课题进行了一些落地验证</a:t>
            </a:r>
            <a:r>
              <a:rPr lang="en-US" altLang="zh-CN" dirty="0" smtClean="0"/>
              <a:t>,</a:t>
            </a:r>
            <a:r>
              <a:rPr lang="zh-CN" altLang="en-US" dirty="0" smtClean="0"/>
              <a:t>得到了不错的反映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38678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Master" Target="../slideMasters/slideMaster3.xml"/><Relationship Id="rId5" Type="http://schemas.openxmlformats.org/officeDocument/2006/relationships/tags" Target="../tags/tag100.xml"/><Relationship Id="rId4" Type="http://schemas.openxmlformats.org/officeDocument/2006/relationships/tags" Target="../tags/tag9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Master" Target="../slideMasters/slideMaster3.xml"/><Relationship Id="rId5" Type="http://schemas.openxmlformats.org/officeDocument/2006/relationships/tags" Target="../tags/tag105.xml"/><Relationship Id="rId4" Type="http://schemas.openxmlformats.org/officeDocument/2006/relationships/tags" Target="../tags/tag10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3.xml"/><Relationship Id="rId5" Type="http://schemas.openxmlformats.org/officeDocument/2006/relationships/tags" Target="../tags/tag110.xml"/><Relationship Id="rId4" Type="http://schemas.openxmlformats.org/officeDocument/2006/relationships/tags" Target="../tags/tag10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3.xml"/><Relationship Id="rId4" Type="http://schemas.openxmlformats.org/officeDocument/2006/relationships/tags" Target="../tags/tag128.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Master" Target="../slideMasters/slideMaster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Master" Target="../slideMasters/slideMaster3.xml"/><Relationship Id="rId5" Type="http://schemas.openxmlformats.org/officeDocument/2006/relationships/tags" Target="../tags/tag142.xml"/><Relationship Id="rId4" Type="http://schemas.openxmlformats.org/officeDocument/2006/relationships/tags" Target="../tags/tag14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Master" Target="../slideMasters/slideMaster3.xml"/><Relationship Id="rId4" Type="http://schemas.openxmlformats.org/officeDocument/2006/relationships/tags" Target="../tags/tag146.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Master" Target="../slideMasters/slideMaster3.xml"/><Relationship Id="rId5" Type="http://schemas.openxmlformats.org/officeDocument/2006/relationships/tags" Target="../tags/tag151.xml"/><Relationship Id="rId4" Type="http://schemas.openxmlformats.org/officeDocument/2006/relationships/tags" Target="../tags/tag15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2.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2.xml"/><Relationship Id="rId5" Type="http://schemas.openxmlformats.org/officeDocument/2006/relationships/tags" Target="../tags/tag43.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44000">
              <a:srgbClr val="A7CAD8"/>
            </a:gs>
            <a:gs pos="0">
              <a:srgbClr val="C4DCE5"/>
            </a:gs>
            <a:gs pos="100000">
              <a:srgbClr val="89B8CA"/>
            </a:gs>
          </a:gsLst>
          <a:lin ang="5400000" scaled="1"/>
        </a:gra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21" name="标题 20"/>
          <p:cNvSpPr>
            <a:spLocks noGrp="1"/>
          </p:cNvSpPr>
          <p:nvPr>
            <p:ph type="title" hasCustomPrompt="1"/>
            <p:custDataLst>
              <p:tags r:id="rId4"/>
            </p:custDataLst>
          </p:nvPr>
        </p:nvSpPr>
        <p:spPr>
          <a:xfrm>
            <a:off x="22987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3" name="直接连接符 2"/>
          <p:cNvCxnSpPr/>
          <p:nvPr/>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1"/>
            </p:custDataLst>
          </p:nvPr>
        </p:nvSpPr>
        <p:spPr>
          <a:xfrm>
            <a:off x="853122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8" name="内容占位符 27"/>
          <p:cNvSpPr>
            <a:spLocks noGrp="1"/>
          </p:cNvSpPr>
          <p:nvPr>
            <p:ph sz="half" idx="15" hasCustomPrompt="1"/>
            <p:custDataLst>
              <p:tags r:id="rId2"/>
            </p:custDataLst>
          </p:nvPr>
        </p:nvSpPr>
        <p:spPr>
          <a:xfrm>
            <a:off x="74866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9" name="内容占位符 28"/>
          <p:cNvSpPr>
            <a:spLocks noGrp="1"/>
          </p:cNvSpPr>
          <p:nvPr>
            <p:ph sz="half" idx="16" hasCustomPrompt="1"/>
            <p:custDataLst>
              <p:tags r:id="rId3"/>
            </p:custDataLst>
          </p:nvPr>
        </p:nvSpPr>
        <p:spPr>
          <a:xfrm>
            <a:off x="69913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0" name="内容占位符 29"/>
          <p:cNvSpPr>
            <a:spLocks noGrp="1"/>
          </p:cNvSpPr>
          <p:nvPr>
            <p:ph sz="half" idx="17" hasCustomPrompt="1"/>
            <p:custDataLst>
              <p:tags r:id="rId4"/>
            </p:custDataLst>
          </p:nvPr>
        </p:nvSpPr>
        <p:spPr>
          <a:xfrm>
            <a:off x="74866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1" name="内容占位符 30"/>
          <p:cNvSpPr>
            <a:spLocks noGrp="1"/>
          </p:cNvSpPr>
          <p:nvPr>
            <p:ph sz="half" idx="18" hasCustomPrompt="1"/>
            <p:custDataLst>
              <p:tags r:id="rId5"/>
            </p:custDataLst>
          </p:nvPr>
        </p:nvSpPr>
        <p:spPr>
          <a:xfrm>
            <a:off x="463994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2" name="内容占位符 31"/>
          <p:cNvSpPr>
            <a:spLocks noGrp="1"/>
          </p:cNvSpPr>
          <p:nvPr>
            <p:ph sz="half" idx="19" hasCustomPrompt="1"/>
            <p:custDataLst>
              <p:tags r:id="rId6"/>
            </p:custDataLst>
          </p:nvPr>
        </p:nvSpPr>
        <p:spPr>
          <a:xfrm>
            <a:off x="459041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3" name="内容占位符 32"/>
          <p:cNvSpPr>
            <a:spLocks noGrp="1"/>
          </p:cNvSpPr>
          <p:nvPr>
            <p:ph sz="half" idx="20" hasCustomPrompt="1"/>
            <p:custDataLst>
              <p:tags r:id="rId7"/>
            </p:custDataLst>
          </p:nvPr>
        </p:nvSpPr>
        <p:spPr>
          <a:xfrm>
            <a:off x="4639945" y="1269365"/>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4" name="内容占位符 33"/>
          <p:cNvSpPr>
            <a:spLocks noGrp="1"/>
          </p:cNvSpPr>
          <p:nvPr>
            <p:ph sz="half" idx="21" hasCustomPrompt="1"/>
            <p:custDataLst>
              <p:tags r:id="rId8"/>
            </p:custDataLst>
          </p:nvPr>
        </p:nvSpPr>
        <p:spPr>
          <a:xfrm>
            <a:off x="8531225" y="3148330"/>
            <a:ext cx="3027045" cy="110363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35" name="内容占位符 34"/>
          <p:cNvSpPr>
            <a:spLocks noGrp="1"/>
          </p:cNvSpPr>
          <p:nvPr>
            <p:ph sz="half" idx="22" hasCustomPrompt="1"/>
            <p:custDataLst>
              <p:tags r:id="rId9"/>
            </p:custDataLst>
          </p:nvPr>
        </p:nvSpPr>
        <p:spPr>
          <a:xfrm>
            <a:off x="8481695" y="4419600"/>
            <a:ext cx="3027045" cy="176911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endParaRPr dirty="0">
              <a:sym typeface="+mn-ea"/>
            </a:endParaRPr>
          </a:p>
        </p:txBody>
      </p:sp>
      <p:sp>
        <p:nvSpPr>
          <p:cNvPr id="2" name="标题 1"/>
          <p:cNvSpPr>
            <a:spLocks noGrp="1"/>
          </p:cNvSpPr>
          <p:nvPr>
            <p:ph type="title" hasCustomPrompt="1"/>
            <p:custDataLst>
              <p:tags r:id="rId10"/>
            </p:custDataLst>
          </p:nvPr>
        </p:nvSpPr>
        <p:spPr>
          <a:xfrm>
            <a:off x="21844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pPr lvl="0"/>
            <a:r>
              <a:rPr dirty="0">
                <a:sym typeface="+mn-ea"/>
              </a:rPr>
              <a:t>单击此处</a:t>
            </a:r>
          </a:p>
        </p:txBody>
      </p:sp>
      <p:cxnSp>
        <p:nvCxnSpPr>
          <p:cNvPr id="4" name="直接连接符 3"/>
          <p:cNvCxnSpPr/>
          <p:nvPr userDrawn="1"/>
        </p:nvCxnSpPr>
        <p:spPr>
          <a:xfrm>
            <a:off x="172720" y="143510"/>
            <a:ext cx="11430" cy="60071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2020/8/25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2020/8/25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2020/8/25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1" name="标题 20"/>
          <p:cNvSpPr>
            <a:spLocks noGrp="1"/>
          </p:cNvSpPr>
          <p:nvPr>
            <p:ph type="title" hasCustomPrompt="1"/>
            <p:custDataLst>
              <p:tags r:id="rId1"/>
            </p:custDataLst>
          </p:nvPr>
        </p:nvSpPr>
        <p:spPr>
          <a:xfrm>
            <a:off x="149860" y="144145"/>
            <a:ext cx="2967990" cy="628015"/>
          </a:xfrm>
        </p:spPr>
        <p:txBody>
          <a:bodyPr vert="horz" lIns="90000" tIns="46800" rIns="90000" bIns="4680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2020/8/25</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2020/8/25</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5.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18" Type="http://schemas.openxmlformats.org/officeDocument/2006/relationships/tags" Target="../tags/tag3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ags" Target="../tags/tag31.xml"/><Relationship Id="rId2" Type="http://schemas.openxmlformats.org/officeDocument/2006/relationships/slideLayout" Target="../slideLayouts/slideLayout9.xml"/><Relationship Id="rId16" Type="http://schemas.openxmlformats.org/officeDocument/2006/relationships/tags" Target="../tags/tag30.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ags" Target="../tags/tag29.xml"/><Relationship Id="rId10" Type="http://schemas.openxmlformats.org/officeDocument/2006/relationships/slideLayout" Target="../slideLayouts/slideLayout17.xml"/><Relationship Id="rId19" Type="http://schemas.openxmlformats.org/officeDocument/2006/relationships/tags" Target="../tags/tag33.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ags" Target="../tags/tag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18" Type="http://schemas.openxmlformats.org/officeDocument/2006/relationships/tags" Target="../tags/tag9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ags" Target="../tags/tag93.xml"/><Relationship Id="rId2" Type="http://schemas.openxmlformats.org/officeDocument/2006/relationships/slideLayout" Target="../slideLayouts/slideLayout21.xml"/><Relationship Id="rId16" Type="http://schemas.openxmlformats.org/officeDocument/2006/relationships/tags" Target="../tags/tag9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ags" Target="../tags/tag91.xml"/><Relationship Id="rId10" Type="http://schemas.openxmlformats.org/officeDocument/2006/relationships/slideLayout" Target="../slideLayouts/slideLayout29.xml"/><Relationship Id="rId19" Type="http://schemas.openxmlformats.org/officeDocument/2006/relationships/tags" Target="../tags/tag95.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ags" Target="../tags/tag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3"/>
            <p:custDataLst>
              <p:tags r:id="rId1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15">
            <a:extLst>
              <a:ext uri="{BEBA8EAE-BF5A-486C-A8C5-ECC9F3942E4B}">
                <a14:imgProps xmlns:a14="http://schemas.microsoft.com/office/drawing/2010/main">
                  <a14:imgLayer r:embed="rId16">
                    <a14:imgEffect>
                      <a14:brightnessContrast bright="-19000" contrast="12000"/>
                    </a14:imgEffect>
                  </a14:imgLayer>
                </a14:imgProps>
              </a:ext>
              <a:ext uri="{28A0092B-C50C-407E-A947-70E740481C1C}">
                <a14:useLocalDpi xmlns:a14="http://schemas.microsoft.com/office/drawing/2010/main" val="0"/>
              </a:ext>
            </a:extLst>
          </a:blip>
          <a:srcRect t="9880" b="9880"/>
          <a:stretch/>
        </p:blipFill>
        <p:spPr>
          <a:xfrm>
            <a:off x="0" y="-42973"/>
            <a:ext cx="12192000" cy="6900973"/>
          </a:xfrm>
          <a:prstGeom prst="rect">
            <a:avLst/>
          </a:prstGeom>
        </p:spPr>
      </p:pic>
      <p:sp>
        <p:nvSpPr>
          <p:cNvPr id="11" name="矩形 10"/>
          <p:cNvSpPr/>
          <p:nvPr userDrawn="1"/>
        </p:nvSpPr>
        <p:spPr>
          <a:xfrm>
            <a:off x="-3000" y="-42973"/>
            <a:ext cx="12192000" cy="6900973"/>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2020/8/25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tags" Target="../tags/tag16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68.xml"/><Relationship Id="rId5" Type="http://schemas.openxmlformats.org/officeDocument/2006/relationships/image" Target="../media/image2.sv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171.xml"/><Relationship Id="rId7" Type="http://schemas.openxmlformats.org/officeDocument/2006/relationships/notesSlide" Target="../notesSlides/notesSlide13.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xml"/><Relationship Id="rId5" Type="http://schemas.openxmlformats.org/officeDocument/2006/relationships/tags" Target="../tags/tag173.xml"/><Relationship Id="rId4" Type="http://schemas.openxmlformats.org/officeDocument/2006/relationships/tags" Target="../tags/tag172.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4.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174.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5.xml"/><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175.xml"/><Relationship Id="rId6" Type="http://schemas.openxmlformats.org/officeDocument/2006/relationships/image" Target="../media/image57.png"/><Relationship Id="rId5" Type="http://schemas.microsoft.com/office/2007/relationships/hdphoto" Target="../media/hdphoto2.wdp"/><Relationship Id="rId10" Type="http://schemas.openxmlformats.org/officeDocument/2006/relationships/image" Target="../media/image60.png"/><Relationship Id="rId4" Type="http://schemas.openxmlformats.org/officeDocument/2006/relationships/image" Target="../media/image56.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176.xml"/><Relationship Id="rId6" Type="http://schemas.openxmlformats.org/officeDocument/2006/relationships/image" Target="../media/image54.png"/><Relationship Id="rId5" Type="http://schemas.openxmlformats.org/officeDocument/2006/relationships/image" Target="../media/image62.png"/><Relationship Id="rId4" Type="http://schemas.openxmlformats.org/officeDocument/2006/relationships/image" Target="../media/image61.jpeg"/></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4.jpeg"/></Relationships>
</file>

<file path=ppt/slides/_rels/slide18.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jpg"/><Relationship Id="rId7" Type="http://schemas.openxmlformats.org/officeDocument/2006/relationships/image" Target="../media/image6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g"/><Relationship Id="rId4" Type="http://schemas.openxmlformats.org/officeDocument/2006/relationships/image" Target="../media/image66.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75.png"/><Relationship Id="rId3" Type="http://schemas.openxmlformats.org/officeDocument/2006/relationships/tags" Target="../tags/tag179.xml"/><Relationship Id="rId7" Type="http://schemas.openxmlformats.org/officeDocument/2006/relationships/slideLayout" Target="../slideLayouts/slideLayout4.xml"/><Relationship Id="rId12" Type="http://schemas.openxmlformats.org/officeDocument/2006/relationships/image" Target="../media/image74.png"/><Relationship Id="rId17" Type="http://schemas.openxmlformats.org/officeDocument/2006/relationships/image" Target="../media/image79.jpeg"/><Relationship Id="rId2" Type="http://schemas.openxmlformats.org/officeDocument/2006/relationships/tags" Target="../tags/tag178.xml"/><Relationship Id="rId16" Type="http://schemas.openxmlformats.org/officeDocument/2006/relationships/image" Target="../media/image78.png"/><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73.png"/><Relationship Id="rId5" Type="http://schemas.openxmlformats.org/officeDocument/2006/relationships/tags" Target="../tags/tag181.xml"/><Relationship Id="rId15" Type="http://schemas.openxmlformats.org/officeDocument/2006/relationships/image" Target="../media/image77.jpeg"/><Relationship Id="rId10" Type="http://schemas.openxmlformats.org/officeDocument/2006/relationships/image" Target="../media/image72.png"/><Relationship Id="rId4" Type="http://schemas.openxmlformats.org/officeDocument/2006/relationships/tags" Target="../tags/tag180.xml"/><Relationship Id="rId9" Type="http://schemas.openxmlformats.org/officeDocument/2006/relationships/image" Target="../media/image71.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g"/><Relationship Id="rId7" Type="http://schemas.openxmlformats.org/officeDocument/2006/relationships/image" Target="../media/image85.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4.jpg"/><Relationship Id="rId5" Type="http://schemas.openxmlformats.org/officeDocument/2006/relationships/image" Target="../media/image83.jpeg"/><Relationship Id="rId4" Type="http://schemas.openxmlformats.org/officeDocument/2006/relationships/image" Target="../media/image82.jpeg"/><Relationship Id="rId9" Type="http://schemas.openxmlformats.org/officeDocument/2006/relationships/image" Target="../media/image87.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5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58.xml"/><Relationship Id="rId7" Type="http://schemas.openxmlformats.org/officeDocument/2006/relationships/image" Target="../media/image10.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4.xml"/><Relationship Id="rId5" Type="http://schemas.openxmlformats.org/officeDocument/2006/relationships/slideLayout" Target="../slideLayouts/slideLayout6.xml"/><Relationship Id="rId10" Type="http://schemas.openxmlformats.org/officeDocument/2006/relationships/image" Target="../media/image13.gif"/><Relationship Id="rId4" Type="http://schemas.openxmlformats.org/officeDocument/2006/relationships/tags" Target="../tags/tag159.xml"/><Relationship Id="rId9" Type="http://schemas.openxmlformats.org/officeDocument/2006/relationships/image" Target="../media/image12.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notesSlide" Target="../notesSlides/notesSlide6.xml"/><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slideLayout" Target="../slideLayouts/slideLayout1.xml"/><Relationship Id="rId16" Type="http://schemas.openxmlformats.org/officeDocument/2006/relationships/image" Target="../media/image26.jpeg"/><Relationship Id="rId1" Type="http://schemas.openxmlformats.org/officeDocument/2006/relationships/tags" Target="../tags/tag160.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6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16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notesSlide" Target="../notesSlides/notesSlide9.xml"/><Relationship Id="rId7" Type="http://schemas.openxmlformats.org/officeDocument/2006/relationships/image" Target="../media/image38.jpeg"/><Relationship Id="rId2" Type="http://schemas.openxmlformats.org/officeDocument/2006/relationships/slideLayout" Target="../slideLayouts/slideLayout1.xml"/><Relationship Id="rId1" Type="http://schemas.openxmlformats.org/officeDocument/2006/relationships/tags" Target="../tags/tag16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5">
            <a:lum bright="6000" contrast="24000"/>
          </a:blip>
          <a:srcRect l="120" t="29810" r="-120" b="27636"/>
          <a:stretch>
            <a:fillRect/>
          </a:stretch>
        </p:blipFill>
        <p:spPr>
          <a:xfrm>
            <a:off x="15240" y="0"/>
            <a:ext cx="12207240" cy="3242945"/>
          </a:xfrm>
          <a:prstGeom prst="rect">
            <a:avLst/>
          </a:prstGeom>
          <a:ln>
            <a:noFill/>
          </a:ln>
        </p:spPr>
      </p:pic>
      <p:pic>
        <p:nvPicPr>
          <p:cNvPr id="7" name="图片 6" descr="764_092718_1"/>
          <p:cNvPicPr>
            <a:picLocks noChangeAspect="1"/>
          </p:cNvPicPr>
          <p:nvPr/>
        </p:nvPicPr>
        <p:blipFill>
          <a:blip r:embed="rId6"/>
          <a:srcRect l="6783" t="11898" r="12692" b="12708"/>
          <a:stretch>
            <a:fillRect/>
          </a:stretch>
        </p:blipFill>
        <p:spPr>
          <a:xfrm>
            <a:off x="5472514" y="2657475"/>
            <a:ext cx="1200150" cy="1187450"/>
          </a:xfrm>
          <a:prstGeom prst="ellipse">
            <a:avLst/>
          </a:prstGeom>
        </p:spPr>
      </p:pic>
      <p:sp>
        <p:nvSpPr>
          <p:cNvPr id="8" name="文本框 7"/>
          <p:cNvSpPr txBox="1"/>
          <p:nvPr/>
        </p:nvSpPr>
        <p:spPr>
          <a:xfrm>
            <a:off x="4369377" y="3999230"/>
            <a:ext cx="3816499" cy="891540"/>
          </a:xfrm>
          <a:prstGeom prst="rect">
            <a:avLst/>
          </a:prstGeom>
          <a:noFill/>
        </p:spPr>
        <p:txBody>
          <a:bodyPr wrap="square" rtlCol="0">
            <a:spAutoFit/>
          </a:bodyPr>
          <a:lstStyle/>
          <a:p>
            <a:r>
              <a:rPr lang="zh-CN" altLang="en-US" sz="5200" b="1" spc="150" dirty="0">
                <a:solidFill>
                  <a:schemeClr val="bg1"/>
                </a:solidFill>
                <a:uFillTx/>
                <a:cs typeface="+mn-ea"/>
                <a:sym typeface="+mn-lt"/>
              </a:rPr>
              <a:t>塔 线 巡 警</a:t>
            </a:r>
          </a:p>
        </p:txBody>
      </p:sp>
      <p:sp>
        <p:nvSpPr>
          <p:cNvPr id="9" name="副标题 8"/>
          <p:cNvSpPr>
            <a:spLocks noGrp="1"/>
          </p:cNvSpPr>
          <p:nvPr>
            <p:ph type="subTitle" sz="quarter" idx="4294967295"/>
            <p:custDataLst>
              <p:tags r:id="rId2"/>
            </p:custDataLst>
          </p:nvPr>
        </p:nvSpPr>
        <p:spPr>
          <a:xfrm flipH="1">
            <a:off x="2074545" y="5234305"/>
            <a:ext cx="7771765" cy="419735"/>
          </a:xfrm>
        </p:spPr>
        <p:txBody>
          <a:bodyPr vert="horz" lIns="91440" tIns="45720" rIns="91440" bIns="45720" rtlCol="0">
            <a:noAutofit/>
          </a:bodyPr>
          <a:lstStyle/>
          <a:p>
            <a:pPr marL="0" indent="0" algn="ctr">
              <a:lnSpc>
                <a:spcPct val="90000"/>
              </a:lnSpc>
              <a:spcBef>
                <a:spcPts val="1000"/>
              </a:spcBef>
              <a:buNone/>
            </a:pPr>
            <a:r>
              <a:rPr lang="zh-CN" altLang="en-US" sz="2200" spc="100" dirty="0">
                <a:solidFill>
                  <a:schemeClr val="bg1"/>
                </a:solidFill>
                <a:uFillTx/>
                <a:latin typeface="+mn-lt"/>
                <a:ea typeface="+mn-ea"/>
                <a:cs typeface="+mn-ea"/>
                <a:sym typeface="+mn-lt"/>
              </a:rPr>
              <a:t>特高压输电线路人工智能巡检方案提供商</a:t>
            </a:r>
          </a:p>
        </p:txBody>
      </p:sp>
      <p:sp>
        <p:nvSpPr>
          <p:cNvPr id="10" name="文本框 9"/>
          <p:cNvSpPr txBox="1"/>
          <p:nvPr/>
        </p:nvSpPr>
        <p:spPr>
          <a:xfrm>
            <a:off x="4761865" y="5997575"/>
            <a:ext cx="2132965" cy="830997"/>
          </a:xfrm>
          <a:prstGeom prst="rect">
            <a:avLst/>
          </a:prstGeom>
          <a:noFill/>
        </p:spPr>
        <p:txBody>
          <a:bodyPr wrap="square" rtlCol="0">
            <a:spAutoFit/>
          </a:bodyPr>
          <a:lstStyle/>
          <a:p>
            <a:pPr algn="ctr"/>
            <a:r>
              <a:rPr lang="zh-CN" altLang="en-US" sz="1600" dirty="0">
                <a:solidFill>
                  <a:schemeClr val="bg1"/>
                </a:solidFill>
                <a:cs typeface="+mn-ea"/>
                <a:sym typeface="+mn-lt"/>
              </a:rPr>
              <a:t>华北电力大学</a:t>
            </a:r>
            <a:r>
              <a:rPr lang="en-US" altLang="zh-CN" sz="1600" dirty="0">
                <a:solidFill>
                  <a:schemeClr val="bg1"/>
                </a:solidFill>
                <a:cs typeface="+mn-ea"/>
                <a:sym typeface="+mn-lt"/>
              </a:rPr>
              <a:t>(</a:t>
            </a:r>
            <a:r>
              <a:rPr lang="zh-CN" altLang="en-US" sz="1600" dirty="0">
                <a:solidFill>
                  <a:schemeClr val="bg1"/>
                </a:solidFill>
                <a:cs typeface="+mn-ea"/>
                <a:sym typeface="+mn-lt"/>
              </a:rPr>
              <a:t>保定</a:t>
            </a:r>
            <a:r>
              <a:rPr lang="en-US" altLang="zh-CN" sz="1600" dirty="0" smtClean="0">
                <a:solidFill>
                  <a:schemeClr val="bg1"/>
                </a:solidFill>
                <a:cs typeface="+mn-ea"/>
                <a:sym typeface="+mn-lt"/>
              </a:rPr>
              <a:t>)</a:t>
            </a:r>
          </a:p>
          <a:p>
            <a:pPr algn="ctr"/>
            <a:endParaRPr lang="en-US" altLang="zh-CN" sz="1600" dirty="0" smtClean="0">
              <a:solidFill>
                <a:schemeClr val="bg1"/>
              </a:solidFill>
              <a:cs typeface="+mn-ea"/>
              <a:sym typeface="+mn-lt"/>
            </a:endParaRPr>
          </a:p>
          <a:p>
            <a:pPr algn="ctr"/>
            <a:r>
              <a:rPr lang="zh-CN" altLang="en-US" sz="1600" dirty="0" smtClean="0">
                <a:solidFill>
                  <a:schemeClr val="bg1"/>
                </a:solidFill>
                <a:cs typeface="+mn-ea"/>
                <a:sym typeface="+mn-lt"/>
              </a:rPr>
              <a:t>师生共创组</a:t>
            </a:r>
            <a:endParaRPr lang="en-US" altLang="zh-CN" sz="1600" dirty="0">
              <a:solidFill>
                <a:schemeClr val="bg1"/>
              </a:solidFill>
              <a:cs typeface="+mn-ea"/>
              <a:sym typeface="+mn-lt"/>
            </a:endParaRPr>
          </a:p>
        </p:txBody>
      </p:sp>
      <p:cxnSp>
        <p:nvCxnSpPr>
          <p:cNvPr id="12" name="直接连接符 11"/>
          <p:cNvCxnSpPr/>
          <p:nvPr/>
        </p:nvCxnSpPr>
        <p:spPr>
          <a:xfrm>
            <a:off x="3403659" y="4445000"/>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37593" y="4456223"/>
            <a:ext cx="8737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cs typeface="+mn-ea"/>
                <a:sym typeface="+mn-lt"/>
              </a:rPr>
              <a:t>技术</a:t>
            </a:r>
            <a:r>
              <a:rPr lang="zh-CN" altLang="en-US" dirty="0" smtClean="0">
                <a:latin typeface="+mn-ea"/>
                <a:ea typeface="+mn-ea"/>
                <a:cs typeface="+mn-ea"/>
                <a:sym typeface="+mn-lt"/>
              </a:rPr>
              <a:t>成果</a:t>
            </a:r>
            <a:endParaRPr lang="zh-CN" altLang="en-US" dirty="0">
              <a:latin typeface="+mn-ea"/>
              <a:ea typeface="+mn-ea"/>
            </a:endParaRPr>
          </a:p>
        </p:txBody>
      </p:sp>
      <p:sp>
        <p:nvSpPr>
          <p:cNvPr id="21" name="文本框 20"/>
          <p:cNvSpPr txBox="1"/>
          <p:nvPr/>
        </p:nvSpPr>
        <p:spPr>
          <a:xfrm>
            <a:off x="-179" y="4766020"/>
            <a:ext cx="9070848" cy="2139047"/>
          </a:xfrm>
          <a:prstGeom prst="rect">
            <a:avLst/>
          </a:prstGeom>
          <a:noFill/>
        </p:spPr>
        <p:txBody>
          <a:bodyPr wrap="square" rtlCol="0">
            <a:spAutoFit/>
            <a:scene3d>
              <a:camera prst="orthographicFront"/>
              <a:lightRig rig="threePt" dir="t"/>
            </a:scene3d>
          </a:bodyPr>
          <a:lstStyle/>
          <a:p>
            <a:pPr>
              <a:lnSpc>
                <a:spcPct val="250000"/>
              </a:lnSpc>
            </a:pPr>
            <a:r>
              <a:rPr lang="zh-CN" altLang="en-US" sz="2800" dirty="0" smtClean="0">
                <a:solidFill>
                  <a:srgbClr val="FF0000"/>
                </a:solidFill>
                <a:effectLst/>
                <a:cs typeface="+mn-ea"/>
                <a:sym typeface="+mn-lt"/>
              </a:rPr>
              <a:t>关键</a:t>
            </a:r>
            <a:r>
              <a:rPr lang="zh-CN" altLang="en-US" sz="2800" dirty="0">
                <a:solidFill>
                  <a:srgbClr val="FF0000"/>
                </a:solidFill>
                <a:effectLst/>
                <a:cs typeface="+mn-ea"/>
                <a:sym typeface="+mn-lt"/>
              </a:rPr>
              <a:t>技术获得</a:t>
            </a:r>
            <a:r>
              <a:rPr lang="en-US" altLang="zh-CN" sz="2800" dirty="0">
                <a:solidFill>
                  <a:srgbClr val="FF0000"/>
                </a:solidFill>
                <a:effectLst/>
                <a:cs typeface="+mn-ea"/>
                <a:sym typeface="+mn-lt"/>
              </a:rPr>
              <a:t>2019</a:t>
            </a:r>
            <a:r>
              <a:rPr lang="zh-CN" altLang="en-US" sz="2800" dirty="0">
                <a:solidFill>
                  <a:srgbClr val="FF0000"/>
                </a:solidFill>
                <a:effectLst/>
                <a:cs typeface="+mn-ea"/>
                <a:sym typeface="+mn-lt"/>
              </a:rPr>
              <a:t>年河北省科技进步</a:t>
            </a:r>
            <a:r>
              <a:rPr lang="zh-CN" altLang="en-US" sz="2000" dirty="0" smtClean="0">
                <a:solidFill>
                  <a:schemeClr val="bg2"/>
                </a:solidFill>
                <a:effectLst/>
                <a:cs typeface="+mn-ea"/>
                <a:sym typeface="+mn-lt"/>
              </a:rPr>
              <a:t>一等奖</a:t>
            </a:r>
            <a:endParaRPr lang="en-US" altLang="zh-CN" sz="2000" dirty="0" smtClean="0">
              <a:solidFill>
                <a:schemeClr val="bg2"/>
              </a:solidFill>
              <a:effectLst/>
              <a:cs typeface="+mn-ea"/>
              <a:sym typeface="+mn-lt"/>
            </a:endParaRPr>
          </a:p>
          <a:p>
            <a:pPr>
              <a:lnSpc>
                <a:spcPct val="150000"/>
              </a:lnSpc>
            </a:pPr>
            <a:r>
              <a:rPr lang="zh-CN" altLang="en-US" sz="2000" kern="100" dirty="0" smtClean="0">
                <a:solidFill>
                  <a:schemeClr val="bg2"/>
                </a:solidFill>
                <a:effectLst>
                  <a:outerShdw blurRad="38100" dist="25400" dir="5400000" algn="ctr" rotWithShape="0">
                    <a:srgbClr val="6E747A">
                      <a:alpha val="43000"/>
                    </a:srgbClr>
                  </a:outerShdw>
                </a:effectLst>
                <a:cs typeface="+mn-ea"/>
                <a:sym typeface="+mn-lt"/>
              </a:rPr>
              <a:t>陈维江</a:t>
            </a:r>
            <a:r>
              <a:rPr lang="zh-CN" altLang="en-US" sz="2000" kern="100" dirty="0">
                <a:solidFill>
                  <a:schemeClr val="bg2"/>
                </a:solidFill>
                <a:effectLst>
                  <a:outerShdw blurRad="38100" dist="25400" dir="5400000" algn="ctr" rotWithShape="0">
                    <a:srgbClr val="6E747A">
                      <a:alpha val="43000"/>
                    </a:srgbClr>
                  </a:outerShdw>
                </a:effectLst>
                <a:cs typeface="+mn-ea"/>
                <a:sym typeface="+mn-lt"/>
              </a:rPr>
              <a:t>院士</a:t>
            </a:r>
            <a:r>
              <a:rPr lang="zh-CN" altLang="en-US" sz="2000" kern="100" dirty="0">
                <a:solidFill>
                  <a:schemeClr val="bg1"/>
                </a:solidFill>
                <a:cs typeface="+mn-ea"/>
                <a:sym typeface="+mn-lt"/>
              </a:rPr>
              <a:t>主持的专家鉴定委员会认定</a:t>
            </a:r>
            <a:r>
              <a:rPr lang="zh-CN" altLang="en-US" sz="2000" kern="100" dirty="0" smtClean="0">
                <a:solidFill>
                  <a:schemeClr val="bg1"/>
                </a:solidFill>
                <a:cs typeface="+mn-ea"/>
                <a:sym typeface="+mn-lt"/>
              </a:rPr>
              <a:t>本</a:t>
            </a:r>
            <a:r>
              <a:rPr lang="zh-CN" altLang="en-US" sz="2000" kern="100" dirty="0">
                <a:solidFill>
                  <a:schemeClr val="bg1"/>
                </a:solidFill>
                <a:cs typeface="+mn-ea"/>
                <a:sym typeface="+mn-lt"/>
              </a:rPr>
              <a:t>项目</a:t>
            </a:r>
            <a:r>
              <a:rPr lang="zh-CN" altLang="en-US" sz="2000" kern="100" dirty="0" smtClean="0">
                <a:solidFill>
                  <a:schemeClr val="bg1"/>
                </a:solidFill>
                <a:cs typeface="+mn-ea"/>
                <a:sym typeface="+mn-lt"/>
              </a:rPr>
              <a:t>中</a:t>
            </a:r>
            <a:endParaRPr lang="en-US" altLang="zh-CN" sz="2000" kern="100" dirty="0" smtClean="0">
              <a:solidFill>
                <a:schemeClr val="bg1"/>
              </a:solidFill>
              <a:cs typeface="+mn-ea"/>
              <a:sym typeface="+mn-lt"/>
            </a:endParaRPr>
          </a:p>
          <a:p>
            <a:pPr>
              <a:lnSpc>
                <a:spcPct val="150000"/>
              </a:lnSpc>
            </a:pPr>
            <a:r>
              <a:rPr lang="zh-CN" altLang="en-US" sz="2000" kern="100" dirty="0" smtClean="0">
                <a:solidFill>
                  <a:schemeClr val="accent4"/>
                </a:solidFill>
                <a:cs typeface="+mn-ea"/>
                <a:sym typeface="+mn-lt"/>
              </a:rPr>
              <a:t>无人机</a:t>
            </a:r>
            <a:r>
              <a:rPr lang="zh-CN" altLang="en-US" sz="2000" kern="100" dirty="0">
                <a:solidFill>
                  <a:schemeClr val="accent4"/>
                </a:solidFill>
                <a:cs typeface="+mn-ea"/>
                <a:sym typeface="+mn-lt"/>
              </a:rPr>
              <a:t>自主巡检及人工智能评估诊断</a:t>
            </a:r>
            <a:r>
              <a:rPr lang="zh-CN" altLang="en-US" sz="2000" kern="100" dirty="0" smtClean="0">
                <a:solidFill>
                  <a:schemeClr val="accent4"/>
                </a:solidFill>
                <a:cs typeface="+mn-ea"/>
                <a:sym typeface="+mn-lt"/>
              </a:rPr>
              <a:t>技术</a:t>
            </a:r>
            <a:r>
              <a:rPr lang="zh-CN" altLang="en-US" sz="2000" kern="100" dirty="0" smtClean="0">
                <a:solidFill>
                  <a:schemeClr val="bg2"/>
                </a:solidFill>
                <a:cs typeface="+mn-ea"/>
                <a:sym typeface="+mn-lt"/>
              </a:rPr>
              <a:t>认定为</a:t>
            </a:r>
            <a:r>
              <a:rPr lang="zh-CN" altLang="en-US" sz="2200" kern="100" dirty="0" smtClean="0">
                <a:solidFill>
                  <a:schemeClr val="accent6"/>
                </a:solidFill>
                <a:cs typeface="+mn-ea"/>
                <a:sym typeface="+mn-lt"/>
              </a:rPr>
              <a:t>国际领先水平</a:t>
            </a:r>
            <a:endParaRPr lang="zh-CN" altLang="en-US" sz="2200" dirty="0">
              <a:solidFill>
                <a:schemeClr val="accent6"/>
              </a:solidFill>
              <a:effectLst/>
              <a:cs typeface="+mn-ea"/>
              <a:sym typeface="+mn-lt"/>
            </a:endParaRPr>
          </a:p>
        </p:txBody>
      </p:sp>
      <p:pic>
        <p:nvPicPr>
          <p:cNvPr id="22" name="图片 21"/>
          <p:cNvPicPr>
            <a:picLocks noChangeAspect="1"/>
          </p:cNvPicPr>
          <p:nvPr/>
        </p:nvPicPr>
        <p:blipFill>
          <a:blip r:embed="rId3"/>
          <a:stretch>
            <a:fillRect/>
          </a:stretch>
        </p:blipFill>
        <p:spPr>
          <a:xfrm>
            <a:off x="7185632" y="1535284"/>
            <a:ext cx="2143519" cy="3787982"/>
          </a:xfrm>
          <a:prstGeom prst="rect">
            <a:avLst/>
          </a:prstGeom>
        </p:spPr>
      </p:pic>
      <p:sp>
        <p:nvSpPr>
          <p:cNvPr id="23" name="标题 6"/>
          <p:cNvSpPr txBox="1">
            <a:spLocks/>
          </p:cNvSpPr>
          <p:nvPr/>
        </p:nvSpPr>
        <p:spPr>
          <a:xfrm>
            <a:off x="255854"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endParaRPr lang="zh-CN" altLang="en-US" sz="3200" dirty="0">
              <a:cs typeface="+mn-ea"/>
              <a:sym typeface="+mn-lt"/>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rcRect b="8112"/>
          <a:stretch>
            <a:fillRect/>
          </a:stretch>
        </p:blipFill>
        <p:spPr>
          <a:xfrm>
            <a:off x="3325935" y="515362"/>
            <a:ext cx="3838484" cy="4507456"/>
          </a:xfrm>
          <a:prstGeom prst="rect">
            <a:avLst/>
          </a:prstGeom>
          <a:ln w="12700">
            <a:solidFill>
              <a:schemeClr val="accent3"/>
            </a:solidFill>
          </a:ln>
          <a:effectLst>
            <a:outerShdw dist="50800" dir="5400000" sx="1000" sy="1000" algn="ctr" rotWithShape="0">
              <a:srgbClr val="000000"/>
            </a:outerShdw>
            <a:reflection blurRad="6350" stA="50000" endA="275" endPos="40000" dist="101600" dir="5400000" sy="-100000" algn="bl" rotWithShape="0"/>
          </a:effectLst>
        </p:spPr>
      </p:pic>
      <p:pic>
        <p:nvPicPr>
          <p:cNvPr id="25" name="图片 4" descr="IMG_256"/>
          <p:cNvPicPr>
            <a:picLocks noChangeAspect="1"/>
          </p:cNvPicPr>
          <p:nvPr/>
        </p:nvPicPr>
        <p:blipFill>
          <a:blip r:embed="rId5"/>
          <a:stretch>
            <a:fillRect/>
          </a:stretch>
        </p:blipFill>
        <p:spPr>
          <a:xfrm>
            <a:off x="7690286" y="1949042"/>
            <a:ext cx="2461808" cy="39764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3" descr="IMG_256"/>
          <p:cNvPicPr>
            <a:picLocks noChangeAspect="1"/>
          </p:cNvPicPr>
          <p:nvPr/>
        </p:nvPicPr>
        <p:blipFill>
          <a:blip r:embed="rId6"/>
          <a:stretch>
            <a:fillRect/>
          </a:stretch>
        </p:blipFill>
        <p:spPr>
          <a:xfrm>
            <a:off x="8568499" y="2191803"/>
            <a:ext cx="2545514" cy="39527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27" name="图片 26"/>
          <p:cNvPicPr>
            <a:picLocks noChangeAspect="1"/>
          </p:cNvPicPr>
          <p:nvPr/>
        </p:nvPicPr>
        <p:blipFill>
          <a:blip r:embed="rId7"/>
          <a:stretch>
            <a:fillRect/>
          </a:stretch>
        </p:blipFill>
        <p:spPr>
          <a:xfrm>
            <a:off x="9252461" y="2191878"/>
            <a:ext cx="2315053" cy="4107926"/>
          </a:xfrm>
          <a:prstGeom prst="rect">
            <a:avLst/>
          </a:prstGeom>
          <a:noFill/>
          <a:effectLst>
            <a:outerShdw dist="50800" dir="5400000" algn="ctr" rotWithShape="0">
              <a:srgbClr val="000000">
                <a:alpha val="43137"/>
              </a:srgbClr>
            </a:outerShdw>
            <a:reflection endPos="0" dist="50800" dir="5400000" sy="-100000" algn="bl" rotWithShape="0"/>
          </a:effectLst>
        </p:spPr>
      </p:pic>
      <p:pic>
        <p:nvPicPr>
          <p:cNvPr id="28" name="图片 4" descr="IMG_256"/>
          <p:cNvPicPr>
            <a:picLocks noChangeAspect="1"/>
          </p:cNvPicPr>
          <p:nvPr/>
        </p:nvPicPr>
        <p:blipFill>
          <a:blip r:embed="rId5"/>
          <a:stretch>
            <a:fillRect/>
          </a:stretch>
        </p:blipFill>
        <p:spPr>
          <a:xfrm>
            <a:off x="10082970" y="2487269"/>
            <a:ext cx="2596372" cy="39977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p:spPr>
      </p:pic>
      <p:pic>
        <p:nvPicPr>
          <p:cNvPr id="12" name="图片 11">
            <a:extLst>
              <a:ext uri="{FF2B5EF4-FFF2-40B4-BE49-F238E27FC236}">
                <a16:creationId xmlns:a16="http://schemas.microsoft.com/office/drawing/2014/main" id="{37E83CF8-9825-4B91-99EC-93902E4C59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870" y="3011390"/>
            <a:ext cx="2796524" cy="18517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H="1">
            <a:off x="4182745"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961218" y="912157"/>
            <a:ext cx="2359025" cy="782996"/>
            <a:chOff x="912073" y="1301737"/>
            <a:chExt cx="2803779" cy="1790854"/>
          </a:xfrm>
        </p:grpSpPr>
        <p:grpSp>
          <p:nvGrpSpPr>
            <p:cNvPr id="44" name="Group 63"/>
            <p:cNvGrpSpPr/>
            <p:nvPr/>
          </p:nvGrpSpPr>
          <p:grpSpPr>
            <a:xfrm>
              <a:off x="912073" y="1311366"/>
              <a:ext cx="808352" cy="800100"/>
              <a:chOff x="3053268" y="4800600"/>
              <a:chExt cx="1616703" cy="1600200"/>
            </a:xfrm>
          </p:grpSpPr>
          <p:cxnSp>
            <p:nvCxnSpPr>
              <p:cNvPr id="4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63"/>
            <p:cNvGrpSpPr/>
            <p:nvPr/>
          </p:nvGrpSpPr>
          <p:grpSpPr>
            <a:xfrm rot="5400000">
              <a:off x="2901815" y="1296052"/>
              <a:ext cx="808352" cy="819723"/>
              <a:chOff x="3053268" y="4800600"/>
              <a:chExt cx="1616703" cy="1639446"/>
            </a:xfrm>
          </p:grpSpPr>
          <p:cxnSp>
            <p:nvCxnSpPr>
              <p:cNvPr id="4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65"/>
              <p:cNvCxnSpPr/>
              <p:nvPr/>
            </p:nvCxnSpPr>
            <p:spPr>
              <a:xfrm flipV="1">
                <a:off x="3053268" y="4839847"/>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63"/>
            <p:cNvGrpSpPr/>
            <p:nvPr/>
          </p:nvGrpSpPr>
          <p:grpSpPr>
            <a:xfrm rot="5400000" flipH="1">
              <a:off x="2911626" y="2279210"/>
              <a:ext cx="808352" cy="800100"/>
              <a:chOff x="3053268" y="4800600"/>
              <a:chExt cx="1616703" cy="1600200"/>
            </a:xfrm>
          </p:grpSpPr>
          <p:cxnSp>
            <p:nvCxnSpPr>
              <p:cNvPr id="5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63"/>
            <p:cNvGrpSpPr/>
            <p:nvPr/>
          </p:nvGrpSpPr>
          <p:grpSpPr>
            <a:xfrm rot="16200000">
              <a:off x="916199" y="2288365"/>
              <a:ext cx="808352" cy="800100"/>
              <a:chOff x="3053268" y="4800600"/>
              <a:chExt cx="1616703" cy="1600200"/>
            </a:xfrm>
          </p:grpSpPr>
          <p:cxnSp>
            <p:nvCxnSpPr>
              <p:cNvPr id="5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2" name="直接连接符 11"/>
          <p:cNvCxnSpPr/>
          <p:nvPr/>
        </p:nvCxnSpPr>
        <p:spPr>
          <a:xfrm flipH="1">
            <a:off x="8021320" y="1303655"/>
            <a:ext cx="20320" cy="436880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768043" y="912156"/>
            <a:ext cx="2359025" cy="787045"/>
            <a:chOff x="912073" y="1301737"/>
            <a:chExt cx="2803779" cy="1790854"/>
          </a:xfrm>
        </p:grpSpPr>
        <p:grpSp>
          <p:nvGrpSpPr>
            <p:cNvPr id="31" name="Group 63"/>
            <p:cNvGrpSpPr/>
            <p:nvPr/>
          </p:nvGrpSpPr>
          <p:grpSpPr>
            <a:xfrm>
              <a:off x="912073" y="1311366"/>
              <a:ext cx="808352" cy="800100"/>
              <a:chOff x="3053268" y="4800600"/>
              <a:chExt cx="1616703" cy="1600200"/>
            </a:xfrm>
          </p:grpSpPr>
          <p:cxnSp>
            <p:nvCxnSpPr>
              <p:cNvPr id="3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63"/>
            <p:cNvGrpSpPr/>
            <p:nvPr/>
          </p:nvGrpSpPr>
          <p:grpSpPr>
            <a:xfrm rot="5400000">
              <a:off x="2911626" y="1305863"/>
              <a:ext cx="808352" cy="800100"/>
              <a:chOff x="3053268" y="4800600"/>
              <a:chExt cx="1616703" cy="1600200"/>
            </a:xfrm>
          </p:grpSpPr>
          <p:cxnSp>
            <p:nvCxnSpPr>
              <p:cNvPr id="3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63"/>
            <p:cNvGrpSpPr/>
            <p:nvPr/>
          </p:nvGrpSpPr>
          <p:grpSpPr>
            <a:xfrm rot="5400000" flipH="1">
              <a:off x="2911626" y="2279210"/>
              <a:ext cx="808352" cy="800100"/>
              <a:chOff x="3053268" y="4800600"/>
              <a:chExt cx="1616703" cy="1600200"/>
            </a:xfrm>
          </p:grpSpPr>
          <p:cxnSp>
            <p:nvCxnSpPr>
              <p:cNvPr id="3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63"/>
            <p:cNvGrpSpPr/>
            <p:nvPr/>
          </p:nvGrpSpPr>
          <p:grpSpPr>
            <a:xfrm rot="16200000">
              <a:off x="916199" y="2288365"/>
              <a:ext cx="808352" cy="800100"/>
              <a:chOff x="3053268" y="4800600"/>
              <a:chExt cx="1616703" cy="1600200"/>
            </a:xfrm>
          </p:grpSpPr>
          <p:cxnSp>
            <p:nvCxnSpPr>
              <p:cNvPr id="41"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a:off x="5348898" y="1111081"/>
            <a:ext cx="1764542" cy="446276"/>
          </a:xfrm>
          <a:prstGeom prst="rect">
            <a:avLst/>
          </a:prstGeom>
          <a:noFill/>
        </p:spPr>
        <p:txBody>
          <a:bodyPr wrap="square" rtlCol="0">
            <a:spAutoFit/>
          </a:bodyPr>
          <a:lstStyle/>
          <a:p>
            <a:r>
              <a:rPr lang="zh-CN" altLang="en-US" sz="2300" dirty="0">
                <a:solidFill>
                  <a:schemeClr val="bg2"/>
                </a:solidFill>
                <a:cs typeface="+mn-ea"/>
                <a:sym typeface="+mn-lt"/>
              </a:rPr>
              <a:t>卖巡检服务</a:t>
            </a:r>
          </a:p>
        </p:txBody>
      </p:sp>
      <p:sp>
        <p:nvSpPr>
          <p:cNvPr id="70" name="文本框 69"/>
          <p:cNvSpPr txBox="1"/>
          <p:nvPr/>
        </p:nvSpPr>
        <p:spPr>
          <a:xfrm>
            <a:off x="9116487" y="1123841"/>
            <a:ext cx="1721003" cy="446276"/>
          </a:xfrm>
          <a:prstGeom prst="rect">
            <a:avLst/>
          </a:prstGeom>
          <a:noFill/>
        </p:spPr>
        <p:txBody>
          <a:bodyPr wrap="square" rtlCol="0">
            <a:spAutoFit/>
          </a:bodyPr>
          <a:lstStyle/>
          <a:p>
            <a:r>
              <a:rPr lang="zh-CN" altLang="en-US" sz="2300" dirty="0">
                <a:solidFill>
                  <a:schemeClr val="bg2"/>
                </a:solidFill>
                <a:cs typeface="+mn-ea"/>
                <a:sym typeface="+mn-lt"/>
              </a:rPr>
              <a:t>卖接口使用</a:t>
            </a:r>
          </a:p>
        </p:txBody>
      </p:sp>
      <p:sp>
        <p:nvSpPr>
          <p:cNvPr id="71" name="文本框 70"/>
          <p:cNvSpPr txBox="1"/>
          <p:nvPr/>
        </p:nvSpPr>
        <p:spPr>
          <a:xfrm>
            <a:off x="1805494" y="627478"/>
            <a:ext cx="725983" cy="523220"/>
          </a:xfrm>
          <a:prstGeom prst="rect">
            <a:avLst/>
          </a:prstGeom>
          <a:noFill/>
        </p:spPr>
        <p:txBody>
          <a:bodyPr wrap="square" rtlCol="0">
            <a:spAutoFit/>
          </a:bodyPr>
          <a:lstStyle/>
          <a:p>
            <a:r>
              <a:rPr lang="en-US" altLang="zh-CN" sz="2800" b="1" dirty="0" smtClean="0">
                <a:solidFill>
                  <a:schemeClr val="bg2"/>
                </a:solidFill>
                <a:latin typeface="Broadway" panose="04040905080B02020502" pitchFamily="82" charset="0"/>
                <a:cs typeface="+mn-ea"/>
                <a:sym typeface="+mn-lt"/>
              </a:rPr>
              <a:t>01</a:t>
            </a:r>
            <a:endParaRPr lang="en-US" altLang="zh-CN" sz="2800" b="1" dirty="0">
              <a:solidFill>
                <a:schemeClr val="bg2"/>
              </a:solidFill>
              <a:latin typeface="Broadway" panose="04040905080B02020502" pitchFamily="82" charset="0"/>
              <a:cs typeface="+mn-ea"/>
              <a:sym typeface="+mn-lt"/>
            </a:endParaRPr>
          </a:p>
        </p:txBody>
      </p:sp>
      <p:sp>
        <p:nvSpPr>
          <p:cNvPr id="73" name="文本框 72"/>
          <p:cNvSpPr txBox="1"/>
          <p:nvPr/>
        </p:nvSpPr>
        <p:spPr>
          <a:xfrm>
            <a:off x="5816176" y="646131"/>
            <a:ext cx="730250" cy="52197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02</a:t>
            </a:r>
          </a:p>
        </p:txBody>
      </p:sp>
      <p:sp>
        <p:nvSpPr>
          <p:cNvPr id="3" name="矩形 2"/>
          <p:cNvSpPr/>
          <p:nvPr/>
        </p:nvSpPr>
        <p:spPr>
          <a:xfrm>
            <a:off x="8530278" y="1834215"/>
            <a:ext cx="2873013"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4769677" y="1834215"/>
            <a:ext cx="2795039"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2153193" y="6293383"/>
            <a:ext cx="7924705" cy="461665"/>
          </a:xfrm>
          <a:prstGeom prst="rect">
            <a:avLst/>
          </a:prstGeom>
          <a:noFill/>
        </p:spPr>
        <p:txBody>
          <a:bodyPr wrap="square" rtlCol="0">
            <a:spAutoFit/>
          </a:bodyPr>
          <a:lstStyle/>
          <a:p>
            <a:pPr algn="ctr"/>
            <a:r>
              <a:rPr lang="zh-CN" altLang="en-US" sz="2400" dirty="0">
                <a:solidFill>
                  <a:schemeClr val="bg2"/>
                </a:solidFill>
                <a:cs typeface="+mn-ea"/>
                <a:sym typeface="+mn-lt"/>
              </a:rPr>
              <a:t>基于解决方案，提供多种产品形式，面向不同客户需求</a:t>
            </a:r>
          </a:p>
        </p:txBody>
      </p:sp>
      <p:sp>
        <p:nvSpPr>
          <p:cNvPr id="7" name="标题 6"/>
          <p:cNvSpPr/>
          <p:nvPr/>
        </p:nvSpPr>
        <p:spPr>
          <a:xfrm>
            <a:off x="229869" y="144145"/>
            <a:ext cx="3374567"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产品矩阵与</a:t>
            </a:r>
            <a:r>
              <a:rPr lang="zh-CN" altLang="en-US" dirty="0">
                <a:latin typeface="+mn-lt"/>
                <a:ea typeface="+mn-ea"/>
                <a:cs typeface="+mn-ea"/>
                <a:sym typeface="+mn-lt"/>
              </a:rPr>
              <a:t>定价策略</a:t>
            </a: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2"/>
            </p:custDataLst>
          </p:nvPr>
        </p:nvSpPr>
        <p:spPr>
          <a:xfrm>
            <a:off x="8599790" y="1930154"/>
            <a:ext cx="2714167" cy="3820898"/>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开放系统</a:t>
            </a:r>
            <a:r>
              <a:rPr lang="en-US" altLang="zh-CN" sz="1700" spc="110" dirty="0">
                <a:solidFill>
                  <a:schemeClr val="bg1"/>
                </a:solidFill>
                <a:latin typeface="方正兰亭纤黑_GBK" panose="02000000000000000000" pitchFamily="2" charset="-122"/>
                <a:ea typeface="方正兰亭纤黑_GBK" panose="02000000000000000000" pitchFamily="2" charset="-122"/>
              </a:rPr>
              <a:t>API</a:t>
            </a:r>
            <a:r>
              <a:rPr lang="zh-CN" altLang="en-US" sz="1700" spc="110" dirty="0">
                <a:solidFill>
                  <a:schemeClr val="bg1"/>
                </a:solidFill>
                <a:latin typeface="方正兰亭纤黑_GBK" panose="02000000000000000000" pitchFamily="2" charset="-122"/>
                <a:ea typeface="方正兰亭纤黑_GBK" panose="02000000000000000000" pitchFamily="2" charset="-122"/>
              </a:rPr>
              <a:t>接口，允许电网公司或巡检领域友商</a:t>
            </a:r>
            <a:r>
              <a:rPr lang="zh-CN" altLang="en-US" sz="1700" spc="110" dirty="0">
                <a:solidFill>
                  <a:srgbClr val="FF0000"/>
                </a:solidFill>
                <a:latin typeface="方正兰亭纤黑_GBK" panose="02000000000000000000" pitchFamily="2" charset="-122"/>
                <a:ea typeface="方正兰亭纤黑_GBK" panose="02000000000000000000" pitchFamily="2" charset="-122"/>
              </a:rPr>
              <a:t>接入我公司软件算法服务内容</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按服务的核心程度与使用时间收费，可提供</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包年包月</a:t>
            </a:r>
            <a:r>
              <a:rPr lang="zh-CN" altLang="en-US" sz="1700" spc="110" dirty="0">
                <a:solidFill>
                  <a:schemeClr val="bg1"/>
                </a:solidFill>
                <a:latin typeface="方正兰亭纤黑_GBK" panose="02000000000000000000" pitchFamily="2" charset="-122"/>
                <a:ea typeface="方正兰亭纤黑_GBK" panose="02000000000000000000" pitchFamily="2" charset="-122"/>
              </a:rPr>
              <a:t>计费</a:t>
            </a:r>
          </a:p>
        </p:txBody>
      </p:sp>
      <p:sp>
        <p:nvSpPr>
          <p:cNvPr id="75" name="矩形 74"/>
          <p:cNvSpPr/>
          <p:nvPr>
            <p:custDataLst>
              <p:tags r:id="rId3"/>
            </p:custDataLst>
          </p:nvPr>
        </p:nvSpPr>
        <p:spPr>
          <a:xfrm>
            <a:off x="4894417" y="1930154"/>
            <a:ext cx="2576830" cy="3723005"/>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不购买整体解决方案前提下，为电网公司</a:t>
            </a:r>
            <a:r>
              <a:rPr lang="zh-CN" altLang="en-US" sz="1700" spc="110" dirty="0" smtClean="0">
                <a:solidFill>
                  <a:schemeClr val="bg1"/>
                </a:solidFill>
                <a:latin typeface="方正兰亭纤黑_GBK" panose="02000000000000000000" pitchFamily="2" charset="-122"/>
                <a:ea typeface="方正兰亭纤黑_GBK" panose="02000000000000000000" pitchFamily="2" charset="-122"/>
              </a:rPr>
              <a:t>提供的</a:t>
            </a:r>
            <a:r>
              <a:rPr lang="zh-CN" altLang="en-US" sz="1700" spc="110" dirty="0">
                <a:solidFill>
                  <a:schemeClr val="bg1"/>
                </a:solidFill>
                <a:latin typeface="方正兰亭纤黑_GBK" panose="02000000000000000000" pitchFamily="2" charset="-122"/>
                <a:ea typeface="方正兰亭纤黑_GBK" panose="02000000000000000000" pitchFamily="2" charset="-122"/>
              </a:rPr>
              <a:t>巡检服务，公司人员到现场用本方案巡检，</a:t>
            </a:r>
            <a:r>
              <a:rPr lang="zh-CN" altLang="en-US" sz="1700" spc="110" dirty="0">
                <a:solidFill>
                  <a:srgbClr val="FF0000"/>
                </a:solidFill>
                <a:latin typeface="方正兰亭纤黑_GBK" panose="02000000000000000000" pitchFamily="2" charset="-122"/>
                <a:ea typeface="方正兰亭纤黑_GBK" panose="02000000000000000000" pitchFamily="2" charset="-122"/>
              </a:rPr>
              <a:t>交付客户巡检报告</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根据客户需求</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按次收费</a:t>
            </a: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，根据每次巡检里程设定阶梯价格，分为</a:t>
            </a:r>
            <a:r>
              <a:rPr lang="en-US" altLang="zh-CN" sz="1700" spc="110" dirty="0">
                <a:solidFill>
                  <a:schemeClr val="bg1"/>
                </a:solidFill>
                <a:latin typeface="方正兰亭纤黑_GBK" panose="02000000000000000000" pitchFamily="2" charset="-122"/>
                <a:ea typeface="方正兰亭纤黑_GBK" panose="02000000000000000000" pitchFamily="2" charset="-122"/>
              </a:rPr>
              <a:t>&lt;30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30-60</a:t>
            </a:r>
            <a:r>
              <a:rPr lang="zh-CN" altLang="en-US" sz="1700" spc="110" dirty="0">
                <a:solidFill>
                  <a:schemeClr val="bg1"/>
                </a:solidFill>
                <a:latin typeface="方正兰亭纤黑_GBK" panose="02000000000000000000" pitchFamily="2" charset="-122"/>
                <a:ea typeface="方正兰亭纤黑_GBK" panose="02000000000000000000" pitchFamily="2" charset="-122"/>
              </a:rPr>
              <a:t>、</a:t>
            </a:r>
            <a:r>
              <a:rPr lang="en-US" altLang="zh-CN" sz="1700" spc="110" dirty="0">
                <a:solidFill>
                  <a:schemeClr val="bg1"/>
                </a:solidFill>
                <a:latin typeface="方正兰亭纤黑_GBK" panose="02000000000000000000" pitchFamily="2" charset="-122"/>
                <a:ea typeface="方正兰亭纤黑_GBK" panose="02000000000000000000" pitchFamily="2" charset="-122"/>
              </a:rPr>
              <a:t>60-120(km)</a:t>
            </a:r>
            <a:r>
              <a:rPr lang="zh-CN" altLang="en-US" sz="1700" spc="110" dirty="0">
                <a:solidFill>
                  <a:schemeClr val="bg1"/>
                </a:solidFill>
                <a:latin typeface="方正兰亭纤黑_GBK" panose="02000000000000000000" pitchFamily="2" charset="-122"/>
                <a:ea typeface="方正兰亭纤黑_GBK" panose="02000000000000000000" pitchFamily="2" charset="-122"/>
              </a:rPr>
              <a:t>三档</a:t>
            </a:r>
          </a:p>
        </p:txBody>
      </p:sp>
      <p:grpSp>
        <p:nvGrpSpPr>
          <p:cNvPr id="77" name="组合 76"/>
          <p:cNvGrpSpPr/>
          <p:nvPr/>
        </p:nvGrpSpPr>
        <p:grpSpPr>
          <a:xfrm>
            <a:off x="986825" y="907116"/>
            <a:ext cx="2359025" cy="792086"/>
            <a:chOff x="912073" y="1301737"/>
            <a:chExt cx="2803779" cy="1790854"/>
          </a:xfrm>
        </p:grpSpPr>
        <p:grpSp>
          <p:nvGrpSpPr>
            <p:cNvPr id="78" name="Group 63"/>
            <p:cNvGrpSpPr/>
            <p:nvPr/>
          </p:nvGrpSpPr>
          <p:grpSpPr>
            <a:xfrm>
              <a:off x="912073" y="1311366"/>
              <a:ext cx="808352" cy="800100"/>
              <a:chOff x="3053268" y="4800600"/>
              <a:chExt cx="1616703" cy="1600200"/>
            </a:xfrm>
          </p:grpSpPr>
          <p:cxnSp>
            <p:nvCxnSpPr>
              <p:cNvPr id="88"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oup 63"/>
            <p:cNvGrpSpPr/>
            <p:nvPr/>
          </p:nvGrpSpPr>
          <p:grpSpPr>
            <a:xfrm rot="5400000">
              <a:off x="2911626" y="1305863"/>
              <a:ext cx="808352" cy="800100"/>
              <a:chOff x="3053268" y="4800600"/>
              <a:chExt cx="1616703" cy="1600200"/>
            </a:xfrm>
          </p:grpSpPr>
          <p:cxnSp>
            <p:nvCxnSpPr>
              <p:cNvPr id="86"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63"/>
            <p:cNvGrpSpPr/>
            <p:nvPr/>
          </p:nvGrpSpPr>
          <p:grpSpPr>
            <a:xfrm rot="5400000" flipH="1">
              <a:off x="2911626" y="2279210"/>
              <a:ext cx="808352" cy="800100"/>
              <a:chOff x="3053268" y="4800600"/>
              <a:chExt cx="1616703" cy="1600200"/>
            </a:xfrm>
          </p:grpSpPr>
          <p:cxnSp>
            <p:nvCxnSpPr>
              <p:cNvPr id="84"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 63"/>
            <p:cNvGrpSpPr/>
            <p:nvPr/>
          </p:nvGrpSpPr>
          <p:grpSpPr>
            <a:xfrm rot="16200000">
              <a:off x="916199" y="2288365"/>
              <a:ext cx="808352" cy="800100"/>
              <a:chOff x="3053268" y="4800600"/>
              <a:chExt cx="1616703" cy="1600200"/>
            </a:xfrm>
          </p:grpSpPr>
          <p:cxnSp>
            <p:nvCxnSpPr>
              <p:cNvPr id="82"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0" name="文本框 89"/>
          <p:cNvSpPr txBox="1"/>
          <p:nvPr/>
        </p:nvSpPr>
        <p:spPr>
          <a:xfrm>
            <a:off x="1299667" y="1081769"/>
            <a:ext cx="1859581" cy="446276"/>
          </a:xfrm>
          <a:prstGeom prst="rect">
            <a:avLst/>
          </a:prstGeom>
          <a:noFill/>
        </p:spPr>
        <p:txBody>
          <a:bodyPr wrap="square" rtlCol="0">
            <a:spAutoFit/>
          </a:bodyPr>
          <a:lstStyle/>
          <a:p>
            <a:r>
              <a:rPr lang="zh-CN" altLang="en-US" sz="2300" dirty="0">
                <a:solidFill>
                  <a:schemeClr val="bg2"/>
                </a:solidFill>
                <a:cs typeface="+mn-ea"/>
                <a:sym typeface="+mn-lt"/>
              </a:rPr>
              <a:t>卖解决方案</a:t>
            </a:r>
          </a:p>
        </p:txBody>
      </p:sp>
      <p:sp>
        <p:nvSpPr>
          <p:cNvPr id="91" name="文本框 90"/>
          <p:cNvSpPr txBox="1"/>
          <p:nvPr/>
        </p:nvSpPr>
        <p:spPr>
          <a:xfrm>
            <a:off x="9734195" y="646131"/>
            <a:ext cx="718593" cy="523220"/>
          </a:xfrm>
          <a:prstGeom prst="rect">
            <a:avLst/>
          </a:prstGeom>
          <a:noFill/>
        </p:spPr>
        <p:txBody>
          <a:bodyPr wrap="square" rtlCol="0">
            <a:spAutoFit/>
          </a:bodyPr>
          <a:lstStyle/>
          <a:p>
            <a:r>
              <a:rPr lang="en-US" altLang="zh-CN" sz="2800" b="1" dirty="0">
                <a:solidFill>
                  <a:schemeClr val="bg2"/>
                </a:solidFill>
                <a:latin typeface="Broadway" panose="04040905080B02020502" pitchFamily="82" charset="0"/>
                <a:cs typeface="+mn-ea"/>
                <a:sym typeface="+mn-lt"/>
              </a:rPr>
              <a:t>03</a:t>
            </a:r>
          </a:p>
        </p:txBody>
      </p:sp>
      <p:sp>
        <p:nvSpPr>
          <p:cNvPr id="92" name="矩形 91"/>
          <p:cNvSpPr/>
          <p:nvPr/>
        </p:nvSpPr>
        <p:spPr>
          <a:xfrm>
            <a:off x="776365" y="1834215"/>
            <a:ext cx="2835825" cy="4119897"/>
          </a:xfrm>
          <a:prstGeom prst="rect">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矩形 92"/>
          <p:cNvSpPr/>
          <p:nvPr>
            <p:custDataLst>
              <p:tags r:id="rId4"/>
            </p:custDataLst>
          </p:nvPr>
        </p:nvSpPr>
        <p:spPr>
          <a:xfrm>
            <a:off x="863149" y="2245014"/>
            <a:ext cx="2534285" cy="2797810"/>
          </a:xfrm>
          <a:prstGeom prst="rect">
            <a:avLst/>
          </a:prstGeom>
          <a:noFill/>
          <a:ln>
            <a:noFill/>
          </a:ln>
        </p:spPr>
        <p:style>
          <a:lnRef idx="2">
            <a:srgbClr val="FFCA08">
              <a:shade val="50000"/>
            </a:srgbClr>
          </a:lnRef>
          <a:fillRef idx="1">
            <a:srgbClr val="FFCA08"/>
          </a:fillRef>
          <a:effectRef idx="0">
            <a:srgbClr val="FFCA08"/>
          </a:effectRef>
          <a:fontRef idx="minor">
            <a:sysClr val="window" lastClr="FFFFFF"/>
          </a:fontRef>
        </p:style>
        <p:txBody>
          <a:bodyPr rtlCol="0" anchor="ctr">
            <a:noAutofit/>
          </a:bodyPr>
          <a:lstStyle/>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通过直接或者分销商代理渠道</a:t>
            </a:r>
            <a:r>
              <a:rPr lang="zh-CN" altLang="en-US" sz="1700" spc="110" dirty="0">
                <a:solidFill>
                  <a:srgbClr val="FF0000"/>
                </a:solidFill>
                <a:latin typeface="方正兰亭纤黑_GBK" panose="02000000000000000000" pitchFamily="2" charset="-122"/>
                <a:ea typeface="方正兰亭纤黑_GBK" panose="02000000000000000000" pitchFamily="2" charset="-122"/>
              </a:rPr>
              <a:t>销售整套解决方案</a:t>
            </a:r>
          </a:p>
          <a:p>
            <a:pPr lvl="0" indent="-285750" fontAlgn="ctr">
              <a:lnSpc>
                <a:spcPct val="150000"/>
              </a:lnSpc>
              <a:spcBef>
                <a:spcPts val="1000"/>
              </a:spcBef>
              <a:buSzPct val="100000"/>
            </a:pPr>
            <a:r>
              <a:rPr lang="zh-CN" altLang="en-US" sz="1700" spc="110" dirty="0">
                <a:solidFill>
                  <a:schemeClr val="bg1"/>
                </a:solidFill>
                <a:latin typeface="方正兰亭纤黑_GBK" panose="02000000000000000000" pitchFamily="2" charset="-122"/>
                <a:ea typeface="方正兰亭纤黑_GBK" panose="02000000000000000000" pitchFamily="2" charset="-122"/>
              </a:rPr>
              <a:t>根据订单中巡检里程长度设定</a:t>
            </a:r>
            <a:r>
              <a:rPr lang="zh-CN" altLang="en-US" sz="1700" spc="110" dirty="0">
                <a:solidFill>
                  <a:schemeClr val="accent4"/>
                </a:solidFill>
                <a:latin typeface="方正兰亭纤黑_GBK" panose="02000000000000000000" pitchFamily="2" charset="-122"/>
                <a:ea typeface="方正兰亭纤黑_GBK" panose="02000000000000000000" pitchFamily="2" charset="-122"/>
              </a:rPr>
              <a:t>阶梯性套餐</a:t>
            </a:r>
            <a:r>
              <a:rPr lang="zh-CN" altLang="en-US" sz="1700" spc="110" dirty="0">
                <a:solidFill>
                  <a:schemeClr val="bg1"/>
                </a:solidFill>
                <a:latin typeface="方正兰亭纤黑_GBK" panose="02000000000000000000" pitchFamily="2" charset="-122"/>
                <a:ea typeface="方正兰亭纤黑_GBK" panose="02000000000000000000" pitchFamily="2" charset="-122"/>
              </a:rPr>
              <a:t>，套餐内包含软件与推荐架数的无人机及机库，增加数目按价格表需另付费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221605" y="3427095"/>
            <a:ext cx="1889760" cy="690880"/>
          </a:xfrm>
          <a:prstGeom prst="roundRect">
            <a:avLst/>
          </a:prstGeom>
          <a:solidFill>
            <a:schemeClr val="accent2"/>
          </a:solidFill>
          <a:ln>
            <a:solidFill>
              <a:schemeClr val="accent2"/>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5373370" y="3519805"/>
            <a:ext cx="1645285" cy="491490"/>
          </a:xfrm>
          <a:prstGeom prst="rect">
            <a:avLst/>
          </a:prstGeom>
          <a:noFill/>
        </p:spPr>
        <p:txBody>
          <a:bodyPr wrap="square" rtlCol="0">
            <a:spAutoFit/>
          </a:bodyPr>
          <a:lstStyle/>
          <a:p>
            <a:r>
              <a:rPr lang="zh-CN" altLang="en-US" sz="2600" b="1" dirty="0">
                <a:solidFill>
                  <a:schemeClr val="bg1"/>
                </a:solidFill>
                <a:cs typeface="+mn-ea"/>
                <a:sym typeface="+mn-lt"/>
              </a:rPr>
              <a:t>塔线巡警</a:t>
            </a:r>
          </a:p>
        </p:txBody>
      </p:sp>
      <p:grpSp>
        <p:nvGrpSpPr>
          <p:cNvPr id="11" name="组合 10"/>
          <p:cNvGrpSpPr/>
          <p:nvPr/>
        </p:nvGrpSpPr>
        <p:grpSpPr>
          <a:xfrm>
            <a:off x="758190" y="2062480"/>
            <a:ext cx="2451735" cy="487680"/>
            <a:chOff x="3858" y="2984"/>
            <a:chExt cx="3135" cy="768"/>
          </a:xfrm>
        </p:grpSpPr>
        <p:sp>
          <p:nvSpPr>
            <p:cNvPr id="5" name="文本框 4"/>
            <p:cNvSpPr txBox="1"/>
            <p:nvPr/>
          </p:nvSpPr>
          <p:spPr>
            <a:xfrm>
              <a:off x="3858" y="3029"/>
              <a:ext cx="3135" cy="677"/>
            </a:xfrm>
            <a:prstGeom prst="rect">
              <a:avLst/>
            </a:prstGeom>
            <a:noFill/>
          </p:spPr>
          <p:txBody>
            <a:bodyPr wrap="square" rtlCol="0">
              <a:spAutoFit/>
            </a:bodyPr>
            <a:lstStyle/>
            <a:p>
              <a:r>
                <a:rPr lang="zh-CN" altLang="en-US" sz="2200" dirty="0">
                  <a:solidFill>
                    <a:schemeClr val="bg1"/>
                  </a:solidFill>
                  <a:cs typeface="+mn-ea"/>
                  <a:sym typeface="+mn-lt"/>
                </a:rPr>
                <a:t>无人机提供商</a:t>
              </a:r>
            </a:p>
          </p:txBody>
        </p:sp>
        <p:sp>
          <p:nvSpPr>
            <p:cNvPr id="8" name="圆角矩形 7"/>
            <p:cNvSpPr/>
            <p:nvPr/>
          </p:nvSpPr>
          <p:spPr>
            <a:xfrm>
              <a:off x="3858" y="2984"/>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8792845" y="3535045"/>
            <a:ext cx="1984375" cy="502920"/>
            <a:chOff x="13671" y="4916"/>
            <a:chExt cx="3125" cy="792"/>
          </a:xfrm>
        </p:grpSpPr>
        <p:sp>
          <p:nvSpPr>
            <p:cNvPr id="7" name="文本框 6"/>
            <p:cNvSpPr txBox="1"/>
            <p:nvPr/>
          </p:nvSpPr>
          <p:spPr>
            <a:xfrm>
              <a:off x="13887" y="5031"/>
              <a:ext cx="2909" cy="677"/>
            </a:xfrm>
            <a:prstGeom prst="rect">
              <a:avLst/>
            </a:prstGeom>
            <a:noFill/>
          </p:spPr>
          <p:txBody>
            <a:bodyPr wrap="square" rtlCol="0">
              <a:spAutoFit/>
            </a:bodyPr>
            <a:lstStyle/>
            <a:p>
              <a:r>
                <a:rPr lang="zh-CN" altLang="en-US" sz="2200" dirty="0">
                  <a:solidFill>
                    <a:schemeClr val="bg1"/>
                  </a:solidFill>
                  <a:cs typeface="+mn-ea"/>
                  <a:sym typeface="+mn-lt"/>
                </a:rPr>
                <a:t>电网公司</a:t>
              </a:r>
            </a:p>
          </p:txBody>
        </p:sp>
        <p:sp>
          <p:nvSpPr>
            <p:cNvPr id="9" name="圆角矩形 8"/>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648970" y="4591050"/>
            <a:ext cx="2639695" cy="539750"/>
            <a:chOff x="1531" y="6437"/>
            <a:chExt cx="3106" cy="768"/>
          </a:xfrm>
        </p:grpSpPr>
        <p:sp>
          <p:nvSpPr>
            <p:cNvPr id="6" name="文本框 5"/>
            <p:cNvSpPr txBox="1"/>
            <p:nvPr/>
          </p:nvSpPr>
          <p:spPr>
            <a:xfrm>
              <a:off x="1531" y="6515"/>
              <a:ext cx="3106" cy="612"/>
            </a:xfrm>
            <a:prstGeom prst="rect">
              <a:avLst/>
            </a:prstGeom>
            <a:noFill/>
          </p:spPr>
          <p:txBody>
            <a:bodyPr wrap="square" rtlCol="0">
              <a:spAutoFit/>
            </a:bodyPr>
            <a:lstStyle/>
            <a:p>
              <a:r>
                <a:rPr lang="en-US" altLang="zh-CN" sz="2200" dirty="0">
                  <a:solidFill>
                    <a:schemeClr val="bg1"/>
                  </a:solidFill>
                  <a:cs typeface="+mn-ea"/>
                  <a:sym typeface="+mn-lt"/>
                </a:rPr>
                <a:t> </a:t>
              </a:r>
              <a:r>
                <a:rPr lang="zh-CN" altLang="en-US" sz="2200" dirty="0">
                  <a:solidFill>
                    <a:schemeClr val="bg1"/>
                  </a:solidFill>
                  <a:cs typeface="+mn-ea"/>
                  <a:sym typeface="+mn-lt"/>
                </a:rPr>
                <a:t>外包机械加工商</a:t>
              </a:r>
            </a:p>
          </p:txBody>
        </p:sp>
        <p:sp>
          <p:nvSpPr>
            <p:cNvPr id="10" name="圆角矩形 9"/>
            <p:cNvSpPr/>
            <p:nvPr/>
          </p:nvSpPr>
          <p:spPr>
            <a:xfrm>
              <a:off x="1599" y="6437"/>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4" name="直接箭头连接符 13"/>
          <p:cNvCxnSpPr/>
          <p:nvPr/>
        </p:nvCxnSpPr>
        <p:spPr>
          <a:xfrm>
            <a:off x="2868295" y="2314575"/>
            <a:ext cx="2316480" cy="116840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844800" y="3722370"/>
            <a:ext cx="2397125" cy="501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972175" y="2502535"/>
            <a:ext cx="5080" cy="888365"/>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31685" y="3650615"/>
            <a:ext cx="1639570" cy="508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915285" y="4062095"/>
            <a:ext cx="2259330" cy="712470"/>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706755" y="3478530"/>
            <a:ext cx="2021205" cy="487680"/>
            <a:chOff x="1743" y="6725"/>
            <a:chExt cx="2672" cy="768"/>
          </a:xfrm>
        </p:grpSpPr>
        <p:sp>
          <p:nvSpPr>
            <p:cNvPr id="20" name="文本框 19"/>
            <p:cNvSpPr txBox="1"/>
            <p:nvPr/>
          </p:nvSpPr>
          <p:spPr>
            <a:xfrm>
              <a:off x="1775" y="6771"/>
              <a:ext cx="2640" cy="677"/>
            </a:xfrm>
            <a:prstGeom prst="rect">
              <a:avLst/>
            </a:prstGeom>
            <a:noFill/>
          </p:spPr>
          <p:txBody>
            <a:bodyPr wrap="square" rtlCol="0">
              <a:spAutoFit/>
            </a:bodyPr>
            <a:lstStyle/>
            <a:p>
              <a:r>
                <a:rPr lang="zh-CN" altLang="en-US" sz="2200" dirty="0">
                  <a:solidFill>
                    <a:schemeClr val="bg1"/>
                  </a:solidFill>
                  <a:cs typeface="+mn-ea"/>
                  <a:sym typeface="+mn-lt"/>
                </a:rPr>
                <a:t>传感器提供商</a:t>
              </a:r>
            </a:p>
          </p:txBody>
        </p:sp>
        <p:sp>
          <p:nvSpPr>
            <p:cNvPr id="21" name="圆角矩形 20"/>
            <p:cNvSpPr/>
            <p:nvPr/>
          </p:nvSpPr>
          <p:spPr>
            <a:xfrm>
              <a:off x="1743" y="6725"/>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138420" y="1549400"/>
            <a:ext cx="2117725" cy="853440"/>
            <a:chOff x="1775" y="6469"/>
            <a:chExt cx="2722" cy="768"/>
          </a:xfrm>
        </p:grpSpPr>
        <p:sp>
          <p:nvSpPr>
            <p:cNvPr id="23" name="文本框 22"/>
            <p:cNvSpPr txBox="1"/>
            <p:nvPr/>
          </p:nvSpPr>
          <p:spPr>
            <a:xfrm>
              <a:off x="1857" y="6541"/>
              <a:ext cx="2640" cy="691"/>
            </a:xfrm>
            <a:prstGeom prst="rect">
              <a:avLst/>
            </a:prstGeom>
            <a:noFill/>
          </p:spPr>
          <p:txBody>
            <a:bodyPr wrap="square" rtlCol="0">
              <a:spAutoFit/>
            </a:bodyPr>
            <a:lstStyle/>
            <a:p>
              <a:r>
                <a:rPr lang="zh-CN" altLang="en-US" sz="2200" dirty="0">
                  <a:solidFill>
                    <a:schemeClr val="bg1"/>
                  </a:solidFill>
                  <a:cs typeface="+mn-ea"/>
                  <a:sym typeface="+mn-lt"/>
                </a:rPr>
                <a:t>自主设计方案</a:t>
              </a:r>
            </a:p>
            <a:p>
              <a:r>
                <a:rPr lang="zh-CN" altLang="en-US" sz="2200" dirty="0" smtClean="0">
                  <a:solidFill>
                    <a:schemeClr val="bg1"/>
                  </a:solidFill>
                  <a:cs typeface="+mn-ea"/>
                  <a:sym typeface="+mn-lt"/>
                </a:rPr>
                <a:t>    定制</a:t>
              </a:r>
              <a:r>
                <a:rPr lang="zh-CN" altLang="en-US" sz="2200" dirty="0">
                  <a:solidFill>
                    <a:schemeClr val="bg1"/>
                  </a:solidFill>
                  <a:cs typeface="+mn-ea"/>
                  <a:sym typeface="+mn-lt"/>
                </a:rPr>
                <a:t>软件</a:t>
              </a:r>
            </a:p>
          </p:txBody>
        </p:sp>
        <p:sp>
          <p:nvSpPr>
            <p:cNvPr id="24" name="圆角矩形 23"/>
            <p:cNvSpPr/>
            <p:nvPr/>
          </p:nvSpPr>
          <p:spPr>
            <a:xfrm>
              <a:off x="1775" y="6469"/>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25" name="直接箭头连接符 24"/>
          <p:cNvCxnSpPr>
            <a:stCxn id="9" idx="1"/>
            <a:endCxn id="4" idx="3"/>
          </p:cNvCxnSpPr>
          <p:nvPr/>
        </p:nvCxnSpPr>
        <p:spPr>
          <a:xfrm flipH="1" flipV="1">
            <a:off x="7111365" y="3772535"/>
            <a:ext cx="1681480" cy="635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2929255" y="4255135"/>
            <a:ext cx="2113280" cy="65024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2868295" y="3838575"/>
            <a:ext cx="2143760" cy="2032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2807335" y="2446655"/>
            <a:ext cx="2225040" cy="11277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6190615" y="2446655"/>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888855" y="1369695"/>
            <a:ext cx="508000" cy="101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888855" y="1751965"/>
            <a:ext cx="508000" cy="1016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0398125" y="1190625"/>
            <a:ext cx="883920" cy="368300"/>
          </a:xfrm>
          <a:prstGeom prst="rect">
            <a:avLst/>
          </a:prstGeom>
          <a:noFill/>
        </p:spPr>
        <p:txBody>
          <a:bodyPr wrap="square" rtlCol="0">
            <a:spAutoFit/>
          </a:bodyPr>
          <a:lstStyle/>
          <a:p>
            <a:r>
              <a:rPr lang="zh-CN" altLang="en-US" dirty="0">
                <a:solidFill>
                  <a:schemeClr val="bg1"/>
                </a:solidFill>
                <a:cs typeface="+mn-ea"/>
                <a:sym typeface="+mn-lt"/>
              </a:rPr>
              <a:t>资金</a:t>
            </a:r>
          </a:p>
        </p:txBody>
      </p:sp>
      <p:sp>
        <p:nvSpPr>
          <p:cNvPr id="34" name="文本框 33"/>
          <p:cNvSpPr txBox="1"/>
          <p:nvPr/>
        </p:nvSpPr>
        <p:spPr>
          <a:xfrm>
            <a:off x="10398125" y="1572895"/>
            <a:ext cx="883920" cy="368300"/>
          </a:xfrm>
          <a:prstGeom prst="rect">
            <a:avLst/>
          </a:prstGeom>
          <a:noFill/>
        </p:spPr>
        <p:txBody>
          <a:bodyPr wrap="square" rtlCol="0">
            <a:spAutoFit/>
          </a:bodyPr>
          <a:lstStyle/>
          <a:p>
            <a:r>
              <a:rPr lang="zh-CN" altLang="en-US" dirty="0">
                <a:solidFill>
                  <a:schemeClr val="bg1"/>
                </a:solidFill>
                <a:cs typeface="+mn-ea"/>
                <a:sym typeface="+mn-lt"/>
              </a:rPr>
              <a:t>产品</a:t>
            </a:r>
          </a:p>
        </p:txBody>
      </p:sp>
      <p:grpSp>
        <p:nvGrpSpPr>
          <p:cNvPr id="36" name="组合 35"/>
          <p:cNvGrpSpPr/>
          <p:nvPr/>
        </p:nvGrpSpPr>
        <p:grpSpPr>
          <a:xfrm>
            <a:off x="5221605" y="5145405"/>
            <a:ext cx="2326640" cy="487680"/>
            <a:chOff x="13671" y="4916"/>
            <a:chExt cx="2958" cy="768"/>
          </a:xfrm>
        </p:grpSpPr>
        <p:sp>
          <p:nvSpPr>
            <p:cNvPr id="39" name="文本框 38"/>
            <p:cNvSpPr txBox="1"/>
            <p:nvPr/>
          </p:nvSpPr>
          <p:spPr>
            <a:xfrm>
              <a:off x="13720" y="5007"/>
              <a:ext cx="2909" cy="677"/>
            </a:xfrm>
            <a:prstGeom prst="rect">
              <a:avLst/>
            </a:prstGeom>
            <a:noFill/>
          </p:spPr>
          <p:txBody>
            <a:bodyPr wrap="square" rtlCol="0">
              <a:spAutoFit/>
            </a:bodyPr>
            <a:lstStyle/>
            <a:p>
              <a:r>
                <a:rPr lang="zh-CN" altLang="en-US" sz="2200" dirty="0">
                  <a:solidFill>
                    <a:schemeClr val="bg1"/>
                  </a:solidFill>
                  <a:cs typeface="+mn-ea"/>
                  <a:sym typeface="+mn-lt"/>
                </a:rPr>
                <a:t>巡检领域友商</a:t>
              </a:r>
            </a:p>
          </p:txBody>
        </p:sp>
        <p:sp>
          <p:nvSpPr>
            <p:cNvPr id="40" name="圆角矩形 39"/>
            <p:cNvSpPr/>
            <p:nvPr/>
          </p:nvSpPr>
          <p:spPr>
            <a:xfrm>
              <a:off x="13671" y="4916"/>
              <a:ext cx="2528" cy="768"/>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41" name="直接箭头连接符 40"/>
          <p:cNvCxnSpPr/>
          <p:nvPr/>
        </p:nvCxnSpPr>
        <p:spPr>
          <a:xfrm>
            <a:off x="5950585" y="4222750"/>
            <a:ext cx="5080" cy="88836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69025" y="4166870"/>
            <a:ext cx="5080" cy="92456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0335260" y="2715605"/>
            <a:ext cx="883920" cy="368300"/>
          </a:xfrm>
          <a:prstGeom prst="rect">
            <a:avLst/>
          </a:prstGeom>
          <a:noFill/>
        </p:spPr>
        <p:txBody>
          <a:bodyPr wrap="square" rtlCol="0">
            <a:spAutoFit/>
          </a:bodyPr>
          <a:lstStyle/>
          <a:p>
            <a:r>
              <a:rPr lang="zh-CN" altLang="en-US" dirty="0">
                <a:solidFill>
                  <a:schemeClr val="bg1"/>
                </a:solidFill>
                <a:cs typeface="+mn-ea"/>
                <a:sym typeface="+mn-lt"/>
              </a:rPr>
              <a:t>赢利点</a:t>
            </a:r>
          </a:p>
        </p:txBody>
      </p:sp>
      <p:pic>
        <p:nvPicPr>
          <p:cNvPr id="31" name="图片 30"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886950" y="2664805"/>
            <a:ext cx="386080" cy="386080"/>
          </a:xfrm>
          <a:prstGeom prst="rect">
            <a:avLst/>
          </a:prstGeom>
        </p:spPr>
      </p:pic>
      <p:pic>
        <p:nvPicPr>
          <p:cNvPr id="35" name="图片 34"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21816" y="4438650"/>
            <a:ext cx="386080" cy="386080"/>
          </a:xfrm>
          <a:prstGeom prst="rect">
            <a:avLst/>
          </a:prstGeom>
        </p:spPr>
      </p:pic>
      <p:sp>
        <p:nvSpPr>
          <p:cNvPr id="48" name="标题 47"/>
          <p:cNvSpPr>
            <a:spLocks noGrp="1"/>
          </p:cNvSpPr>
          <p:nvPr>
            <p:ph type="title"/>
          </p:nvPr>
        </p:nvSpPr>
        <p:spPr/>
        <p:txBody>
          <a:bodyPr/>
          <a:lstStyle/>
          <a:p>
            <a:r>
              <a:rPr lang="zh-CN" altLang="en-US" dirty="0">
                <a:latin typeface="+mn-lt"/>
                <a:ea typeface="+mn-ea"/>
                <a:cs typeface="+mn-ea"/>
                <a:sym typeface="+mn-lt"/>
              </a:rPr>
              <a:t>商业模式</a:t>
            </a:r>
          </a:p>
        </p:txBody>
      </p:sp>
      <p:cxnSp>
        <p:nvCxnSpPr>
          <p:cNvPr id="45" name="直接箭头连接符 44"/>
          <p:cNvCxnSpPr/>
          <p:nvPr/>
        </p:nvCxnSpPr>
        <p:spPr>
          <a:xfrm>
            <a:off x="9888855" y="2119331"/>
            <a:ext cx="508000" cy="1016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0398124" y="1941195"/>
            <a:ext cx="1263165" cy="369332"/>
          </a:xfrm>
          <a:prstGeom prst="rect">
            <a:avLst/>
          </a:prstGeom>
          <a:noFill/>
        </p:spPr>
        <p:txBody>
          <a:bodyPr wrap="square" rtlCol="0">
            <a:spAutoFit/>
          </a:bodyPr>
          <a:lstStyle/>
          <a:p>
            <a:r>
              <a:rPr lang="zh-CN" altLang="en-US" dirty="0" smtClean="0">
                <a:solidFill>
                  <a:schemeClr val="bg1"/>
                </a:solidFill>
                <a:cs typeface="+mn-ea"/>
                <a:sym typeface="+mn-lt"/>
              </a:rPr>
              <a:t>巡检服务</a:t>
            </a:r>
            <a:endParaRPr lang="zh-CN" altLang="en-US" dirty="0">
              <a:solidFill>
                <a:schemeClr val="bg1"/>
              </a:solidFill>
              <a:cs typeface="+mn-ea"/>
              <a:sym typeface="+mn-lt"/>
            </a:endParaRPr>
          </a:p>
        </p:txBody>
      </p:sp>
      <p:cxnSp>
        <p:nvCxnSpPr>
          <p:cNvPr id="49" name="直接箭头连接符 48"/>
          <p:cNvCxnSpPr/>
          <p:nvPr/>
        </p:nvCxnSpPr>
        <p:spPr>
          <a:xfrm>
            <a:off x="9890643" y="2486891"/>
            <a:ext cx="508000" cy="10160"/>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10399912" y="2308755"/>
            <a:ext cx="1263165" cy="369332"/>
          </a:xfrm>
          <a:prstGeom prst="rect">
            <a:avLst/>
          </a:prstGeom>
          <a:noFill/>
        </p:spPr>
        <p:txBody>
          <a:bodyPr wrap="square" rtlCol="0">
            <a:spAutoFit/>
          </a:bodyPr>
          <a:lstStyle/>
          <a:p>
            <a:r>
              <a:rPr lang="zh-CN" altLang="en-US" dirty="0" smtClean="0">
                <a:solidFill>
                  <a:schemeClr val="bg1"/>
                </a:solidFill>
                <a:cs typeface="+mn-ea"/>
                <a:sym typeface="+mn-lt"/>
              </a:rPr>
              <a:t>接口服务</a:t>
            </a:r>
            <a:endParaRPr lang="zh-CN" altLang="en-US" dirty="0">
              <a:solidFill>
                <a:schemeClr val="bg1"/>
              </a:solidFill>
              <a:cs typeface="+mn-ea"/>
              <a:sym typeface="+mn-lt"/>
            </a:endParaRPr>
          </a:p>
        </p:txBody>
      </p:sp>
      <p:cxnSp>
        <p:nvCxnSpPr>
          <p:cNvPr id="51" name="直接箭头连接符 50"/>
          <p:cNvCxnSpPr/>
          <p:nvPr/>
        </p:nvCxnSpPr>
        <p:spPr>
          <a:xfrm>
            <a:off x="7137400" y="3893185"/>
            <a:ext cx="1655445" cy="50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47" name="图片 46" descr="已巡检"/>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58430" y="3632200"/>
            <a:ext cx="386080" cy="3860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28165" y="3999865"/>
            <a:ext cx="3326765" cy="583565"/>
          </a:xfrm>
          <a:prstGeom prst="rect">
            <a:avLst/>
          </a:prstGeom>
          <a:noFill/>
        </p:spPr>
        <p:txBody>
          <a:bodyPr wrap="square" rtlCol="0">
            <a:spAutoFit/>
          </a:bodyPr>
          <a:lstStyle/>
          <a:p>
            <a:r>
              <a:rPr lang="zh-CN" altLang="en-US" sz="1200" dirty="0">
                <a:solidFill>
                  <a:schemeClr val="bg2"/>
                </a:solidFill>
                <a:cs typeface="+mn-ea"/>
                <a:sym typeface="+mn-lt"/>
              </a:rPr>
              <a:t>河北、全国输电线路回路长度</a:t>
            </a:r>
            <a:r>
              <a:rPr lang="en-US" altLang="zh-CN" sz="1200" dirty="0">
                <a:solidFill>
                  <a:schemeClr val="bg2"/>
                </a:solidFill>
                <a:cs typeface="+mn-ea"/>
                <a:sym typeface="+mn-lt"/>
              </a:rPr>
              <a:t>*</a:t>
            </a:r>
            <a:r>
              <a:rPr lang="zh-CN" altLang="en-US" sz="1200" dirty="0">
                <a:solidFill>
                  <a:schemeClr val="bg2"/>
                </a:solidFill>
                <a:cs typeface="+mn-ea"/>
                <a:sym typeface="+mn-lt"/>
              </a:rPr>
              <a:t>（</a:t>
            </a:r>
            <a:r>
              <a:rPr lang="en-US" altLang="zh-CN" sz="1200" dirty="0">
                <a:solidFill>
                  <a:schemeClr val="bg2"/>
                </a:solidFill>
                <a:cs typeface="+mn-ea"/>
                <a:sym typeface="+mn-lt"/>
              </a:rPr>
              <a:t>2007-2018</a:t>
            </a:r>
            <a:r>
              <a:rPr lang="zh-CN" altLang="en-US" sz="1200" dirty="0">
                <a:solidFill>
                  <a:schemeClr val="bg2"/>
                </a:solidFill>
                <a:cs typeface="+mn-ea"/>
                <a:sym typeface="+mn-lt"/>
              </a:rPr>
              <a:t>）</a:t>
            </a:r>
          </a:p>
          <a:p>
            <a:pPr algn="ctr"/>
            <a:endParaRPr lang="zh-CN" altLang="en-US" sz="1000" dirty="0">
              <a:solidFill>
                <a:schemeClr val="bg2"/>
              </a:solidFill>
              <a:cs typeface="+mn-ea"/>
              <a:sym typeface="+mn-lt"/>
            </a:endParaRPr>
          </a:p>
          <a:p>
            <a:pPr algn="ctr"/>
            <a:endParaRPr lang="zh-CN" altLang="en-US" sz="1000" dirty="0">
              <a:solidFill>
                <a:schemeClr val="bg2"/>
              </a:solidFill>
              <a:cs typeface="+mn-ea"/>
              <a:sym typeface="+mn-lt"/>
            </a:endParaRPr>
          </a:p>
        </p:txBody>
      </p:sp>
      <p:sp>
        <p:nvSpPr>
          <p:cNvPr id="8" name="文本框 7"/>
          <p:cNvSpPr txBox="1"/>
          <p:nvPr/>
        </p:nvSpPr>
        <p:spPr>
          <a:xfrm>
            <a:off x="9787973" y="6410829"/>
            <a:ext cx="2527898" cy="646331"/>
          </a:xfrm>
          <a:prstGeom prst="rect">
            <a:avLst/>
          </a:prstGeom>
          <a:noFill/>
        </p:spPr>
        <p:txBody>
          <a:bodyPr wrap="square" rtlCol="0">
            <a:spAutoFit/>
          </a:bodyPr>
          <a:lstStyle/>
          <a:p>
            <a:r>
              <a:rPr lang="en-US" altLang="zh-CN" sz="1200" dirty="0">
                <a:solidFill>
                  <a:schemeClr val="bg2"/>
                </a:solidFill>
                <a:cs typeface="+mn-ea"/>
                <a:sym typeface="+mn-lt"/>
              </a:rPr>
              <a:t>*</a:t>
            </a:r>
            <a:r>
              <a:rPr lang="zh-CN" altLang="en-US" sz="1200" dirty="0">
                <a:solidFill>
                  <a:schemeClr val="bg2"/>
                </a:solidFill>
                <a:cs typeface="+mn-ea"/>
                <a:sym typeface="+mn-lt"/>
              </a:rPr>
              <a:t>数据来源：中国电力企业</a:t>
            </a:r>
            <a:r>
              <a:rPr lang="zh-CN" altLang="en-US" sz="1200" dirty="0" smtClean="0">
                <a:solidFill>
                  <a:schemeClr val="bg2"/>
                </a:solidFill>
                <a:cs typeface="+mn-ea"/>
                <a:sym typeface="+mn-lt"/>
              </a:rPr>
              <a:t>联合会</a:t>
            </a:r>
            <a:endParaRPr lang="en-US" altLang="zh-CN" sz="1200" dirty="0" smtClean="0">
              <a:solidFill>
                <a:schemeClr val="bg2"/>
              </a:solidFill>
              <a:cs typeface="+mn-ea"/>
              <a:sym typeface="+mn-lt"/>
            </a:endParaRPr>
          </a:p>
          <a:p>
            <a:r>
              <a:rPr lang="zh-CN" altLang="en-US" sz="1200" dirty="0" smtClean="0">
                <a:solidFill>
                  <a:schemeClr val="bg2"/>
                </a:solidFill>
                <a:cs typeface="+mn-ea"/>
                <a:sym typeface="+mn-lt"/>
              </a:rPr>
              <a:t>                   国家电网十四五规划</a:t>
            </a:r>
            <a:endParaRPr lang="zh-CN" altLang="en-US" sz="1200" dirty="0">
              <a:solidFill>
                <a:schemeClr val="bg2"/>
              </a:solidFill>
              <a:cs typeface="+mn-ea"/>
              <a:sym typeface="+mn-lt"/>
            </a:endParaRPr>
          </a:p>
          <a:p>
            <a:endParaRPr lang="zh-CN" altLang="en-US" sz="1200" dirty="0">
              <a:cs typeface="+mn-ea"/>
              <a:sym typeface="+mn-lt"/>
            </a:endParaRPr>
          </a:p>
        </p:txBody>
      </p:sp>
      <p:grpSp>
        <p:nvGrpSpPr>
          <p:cNvPr id="10" name="组合 9"/>
          <p:cNvGrpSpPr/>
          <p:nvPr/>
        </p:nvGrpSpPr>
        <p:grpSpPr>
          <a:xfrm>
            <a:off x="6245860" y="1449912"/>
            <a:ext cx="6176010" cy="2264838"/>
            <a:chOff x="6073946" y="1845627"/>
            <a:chExt cx="6127170" cy="2605762"/>
          </a:xfrm>
        </p:grpSpPr>
        <p:sp>
          <p:nvSpPr>
            <p:cNvPr id="4" name="PA-文本框 3"/>
            <p:cNvSpPr txBox="1"/>
            <p:nvPr>
              <p:custDataLst>
                <p:tags r:id="rId2"/>
              </p:custDataLst>
            </p:nvPr>
          </p:nvSpPr>
          <p:spPr>
            <a:xfrm>
              <a:off x="6133056" y="2331900"/>
              <a:ext cx="3069590" cy="1612749"/>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河北省输电线路长度：</a:t>
              </a:r>
              <a:r>
                <a:rPr lang="zh-CN" altLang="en-US" sz="1900" spc="150" dirty="0">
                  <a:solidFill>
                    <a:schemeClr val="accent4"/>
                  </a:solidFill>
                  <a:cs typeface="+mn-ea"/>
                  <a:sym typeface="+mn-lt"/>
                </a:rPr>
                <a:t>100,769</a:t>
              </a:r>
              <a:r>
                <a:rPr lang="en-US" altLang="zh-CN" sz="1900" spc="150" dirty="0">
                  <a:solidFill>
                    <a:schemeClr val="bg2"/>
                  </a:solidFill>
                  <a:cs typeface="+mn-ea"/>
                  <a:sym typeface="+mn-lt"/>
                </a:rPr>
                <a:t>km</a:t>
              </a:r>
            </a:p>
            <a:p>
              <a:pPr fontAlgn="auto">
                <a:lnSpc>
                  <a:spcPct val="150000"/>
                </a:lnSpc>
              </a:pPr>
              <a:r>
                <a:rPr lang="zh-CN" altLang="en-US" sz="1900" spc="150" dirty="0">
                  <a:solidFill>
                    <a:schemeClr val="bg2"/>
                  </a:solidFill>
                  <a:cs typeface="+mn-ea"/>
                  <a:sym typeface="+mn-lt"/>
                </a:rPr>
                <a:t>若占据</a:t>
              </a:r>
              <a:r>
                <a:rPr lang="en-US" altLang="zh-CN" sz="1900" spc="150" dirty="0">
                  <a:solidFill>
                    <a:schemeClr val="bg2"/>
                  </a:solidFill>
                  <a:cs typeface="+mn-ea"/>
                  <a:sym typeface="+mn-lt"/>
                </a:rPr>
                <a:t>10%</a:t>
              </a:r>
              <a:r>
                <a:rPr lang="zh-CN" altLang="en-US" sz="1900" spc="150" dirty="0">
                  <a:solidFill>
                    <a:schemeClr val="bg2"/>
                  </a:solidFill>
                  <a:cs typeface="+mn-ea"/>
                  <a:sym typeface="+mn-lt"/>
                </a:rPr>
                <a:t>市场</a:t>
              </a:r>
            </a:p>
            <a:p>
              <a:pPr fontAlgn="auto">
                <a:lnSpc>
                  <a:spcPct val="150000"/>
                </a:lnSpc>
              </a:pPr>
              <a:r>
                <a:rPr lang="zh-CN" altLang="en-US" sz="1900" spc="150" dirty="0" smtClean="0">
                  <a:solidFill>
                    <a:schemeClr val="bg2"/>
                  </a:solidFill>
                  <a:cs typeface="+mn-ea"/>
                  <a:sym typeface="+mn-lt"/>
                </a:rPr>
                <a:t>利润</a:t>
              </a:r>
              <a:r>
                <a:rPr lang="zh-CN" altLang="en-US" sz="1900" spc="150" dirty="0" smtClean="0">
                  <a:solidFill>
                    <a:schemeClr val="bg1"/>
                  </a:solidFill>
                  <a:cs typeface="+mn-ea"/>
                  <a:sym typeface="+mn-lt"/>
                </a:rPr>
                <a:t>约</a:t>
              </a:r>
              <a:r>
                <a:rPr lang="en-US" altLang="zh-CN" sz="1900" spc="150" dirty="0" smtClean="0">
                  <a:solidFill>
                    <a:schemeClr val="accent4"/>
                  </a:solidFill>
                  <a:cs typeface="+mn-ea"/>
                  <a:sym typeface="+mn-lt"/>
                </a:rPr>
                <a:t>403</a:t>
              </a:r>
              <a:r>
                <a:rPr lang="zh-CN" altLang="en-US" sz="1900" spc="150" dirty="0" smtClean="0">
                  <a:solidFill>
                    <a:schemeClr val="accent4"/>
                  </a:solidFill>
                  <a:cs typeface="+mn-ea"/>
                  <a:sym typeface="+mn-lt"/>
                </a:rPr>
                <a:t>万元</a:t>
              </a:r>
              <a:endParaRPr lang="zh-CN" altLang="en-US" sz="1900" spc="150" dirty="0">
                <a:solidFill>
                  <a:schemeClr val="accent4"/>
                </a:solidFill>
                <a:cs typeface="+mn-ea"/>
                <a:sym typeface="+mn-lt"/>
              </a:endParaRPr>
            </a:p>
          </p:txBody>
        </p:sp>
        <p:sp>
          <p:nvSpPr>
            <p:cNvPr id="9" name="PA-文本框 8"/>
            <p:cNvSpPr txBox="1"/>
            <p:nvPr>
              <p:custDataLst>
                <p:tags r:id="rId3"/>
              </p:custDataLst>
            </p:nvPr>
          </p:nvSpPr>
          <p:spPr>
            <a:xfrm>
              <a:off x="9036276" y="2331899"/>
              <a:ext cx="3164840" cy="1855515"/>
            </a:xfrm>
            <a:prstGeom prst="rect">
              <a:avLst/>
            </a:prstGeom>
            <a:noFill/>
          </p:spPr>
          <p:txBody>
            <a:bodyPr wrap="square" rtlCol="0">
              <a:spAutoFit/>
            </a:bodyPr>
            <a:lstStyle/>
            <a:p>
              <a:pPr fontAlgn="auto">
                <a:lnSpc>
                  <a:spcPct val="110000"/>
                </a:lnSpc>
              </a:pPr>
              <a:r>
                <a:rPr lang="zh-CN" altLang="en-US" sz="1900" spc="150" dirty="0">
                  <a:solidFill>
                    <a:schemeClr val="bg2"/>
                  </a:solidFill>
                  <a:cs typeface="+mn-ea"/>
                  <a:sym typeface="+mn-lt"/>
                </a:rPr>
                <a:t>全国线路长度：</a:t>
              </a:r>
              <a:r>
                <a:rPr lang="zh-CN" altLang="en-US" sz="1900" spc="150" dirty="0">
                  <a:solidFill>
                    <a:schemeClr val="accent4"/>
                  </a:solidFill>
                  <a:cs typeface="+mn-ea"/>
                  <a:sym typeface="+mn-lt"/>
                </a:rPr>
                <a:t>1,892,477</a:t>
              </a:r>
              <a:r>
                <a:rPr lang="zh-CN" altLang="en-US" sz="1900" spc="150" dirty="0">
                  <a:solidFill>
                    <a:schemeClr val="bg2"/>
                  </a:solidFill>
                  <a:cs typeface="+mn-ea"/>
                  <a:sym typeface="+mn-lt"/>
                </a:rPr>
                <a:t>千米</a:t>
              </a:r>
            </a:p>
            <a:p>
              <a:pPr fontAlgn="auto">
                <a:lnSpc>
                  <a:spcPct val="150000"/>
                </a:lnSpc>
              </a:pPr>
              <a:r>
                <a:rPr lang="zh-CN" altLang="en-US" sz="1900" spc="150" dirty="0">
                  <a:solidFill>
                    <a:schemeClr val="bg2"/>
                  </a:solidFill>
                  <a:cs typeface="+mn-ea"/>
                  <a:sym typeface="+mn-lt"/>
                </a:rPr>
                <a:t>每</a:t>
              </a:r>
              <a:r>
                <a:rPr lang="zh-CN" altLang="en-US" sz="1900" spc="150" dirty="0" smtClean="0">
                  <a:solidFill>
                    <a:schemeClr val="bg2"/>
                  </a:solidFill>
                  <a:cs typeface="+mn-ea"/>
                  <a:sym typeface="+mn-lt"/>
                </a:rPr>
                <a:t>占领</a:t>
              </a:r>
              <a:r>
                <a:rPr lang="en-US" altLang="zh-CN" sz="1900" spc="150" dirty="0" smtClean="0">
                  <a:solidFill>
                    <a:schemeClr val="bg2"/>
                  </a:solidFill>
                  <a:cs typeface="+mn-ea"/>
                  <a:sym typeface="+mn-lt"/>
                </a:rPr>
                <a:t>10%</a:t>
              </a:r>
              <a:r>
                <a:rPr lang="zh-CN" altLang="en-US" sz="1900" spc="150" dirty="0">
                  <a:solidFill>
                    <a:schemeClr val="bg2"/>
                  </a:solidFill>
                  <a:cs typeface="+mn-ea"/>
                  <a:sym typeface="+mn-lt"/>
                </a:rPr>
                <a:t>市场</a:t>
              </a:r>
            </a:p>
            <a:p>
              <a:pPr fontAlgn="auto">
                <a:lnSpc>
                  <a:spcPct val="150000"/>
                </a:lnSpc>
              </a:pPr>
              <a:r>
                <a:rPr lang="zh-CN" altLang="en-US" sz="1900" spc="150" dirty="0">
                  <a:solidFill>
                    <a:schemeClr val="bg2"/>
                  </a:solidFill>
                  <a:cs typeface="+mn-ea"/>
                  <a:sym typeface="+mn-lt"/>
                </a:rPr>
                <a:t>收入</a:t>
              </a:r>
              <a:r>
                <a:rPr lang="zh-CN" altLang="en-US" sz="1900" spc="150" dirty="0" smtClean="0">
                  <a:solidFill>
                    <a:schemeClr val="bg2"/>
                  </a:solidFill>
                  <a:cs typeface="+mn-ea"/>
                  <a:sym typeface="+mn-lt"/>
                </a:rPr>
                <a:t>增加</a:t>
              </a:r>
              <a:r>
                <a:rPr lang="en-US" altLang="zh-CN" sz="1900" spc="150" dirty="0" smtClean="0">
                  <a:solidFill>
                    <a:schemeClr val="accent4"/>
                  </a:solidFill>
                  <a:cs typeface="+mn-ea"/>
                  <a:sym typeface="+mn-lt"/>
                </a:rPr>
                <a:t>1.5</a:t>
              </a:r>
              <a:r>
                <a:rPr lang="zh-CN" altLang="en-US" sz="1900" spc="150" dirty="0">
                  <a:solidFill>
                    <a:schemeClr val="accent4"/>
                  </a:solidFill>
                  <a:cs typeface="+mn-ea"/>
                  <a:sym typeface="+mn-lt"/>
                </a:rPr>
                <a:t>亿</a:t>
              </a:r>
              <a:r>
                <a:rPr lang="zh-CN" altLang="en-US" sz="1900" spc="150" dirty="0" smtClean="0">
                  <a:solidFill>
                    <a:schemeClr val="accent4"/>
                  </a:solidFill>
                  <a:cs typeface="+mn-ea"/>
                  <a:sym typeface="+mn-lt"/>
                </a:rPr>
                <a:t>元</a:t>
              </a:r>
              <a:endParaRPr lang="en-US" altLang="zh-CN" sz="1900" spc="150" dirty="0" smtClean="0">
                <a:solidFill>
                  <a:schemeClr val="accent4"/>
                </a:solidFill>
                <a:cs typeface="+mn-ea"/>
                <a:sym typeface="+mn-lt"/>
              </a:endParaRPr>
            </a:p>
          </p:txBody>
        </p:sp>
        <p:sp>
          <p:nvSpPr>
            <p:cNvPr id="19" name="PA-矩形 18"/>
            <p:cNvSpPr/>
            <p:nvPr>
              <p:custDataLst>
                <p:tags r:id="rId4"/>
              </p:custDataLst>
            </p:nvPr>
          </p:nvSpPr>
          <p:spPr>
            <a:xfrm>
              <a:off x="6073946" y="1845627"/>
              <a:ext cx="5806440" cy="2591435"/>
            </a:xfrm>
            <a:prstGeom prst="rect">
              <a:avLst/>
            </a:prstGeom>
            <a:noFill/>
            <a:ln w="9525">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PA-直接连接符 19"/>
            <p:cNvCxnSpPr/>
            <p:nvPr>
              <p:custDataLst>
                <p:tags r:id="rId5"/>
              </p:custDataLst>
            </p:nvPr>
          </p:nvCxnSpPr>
          <p:spPr>
            <a:xfrm>
              <a:off x="8977166" y="1859954"/>
              <a:ext cx="0" cy="25914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标题 20"/>
          <p:cNvSpPr>
            <a:spLocks noGrp="1"/>
          </p:cNvSpPr>
          <p:nvPr>
            <p:ph type="title"/>
          </p:nvPr>
        </p:nvSpPr>
        <p:spPr/>
        <p:txBody>
          <a:bodyPr/>
          <a:lstStyle/>
          <a:p>
            <a:r>
              <a:rPr lang="zh-CN" altLang="en-US" dirty="0" smtClean="0">
                <a:latin typeface="+mn-lt"/>
                <a:ea typeface="+mn-ea"/>
                <a:cs typeface="+mn-ea"/>
                <a:sym typeface="+mn-lt"/>
              </a:rPr>
              <a:t>市场</a:t>
            </a:r>
            <a:r>
              <a:rPr lang="zh-CN" altLang="en-US" dirty="0">
                <a:latin typeface="+mn-lt"/>
                <a:ea typeface="+mn-ea"/>
                <a:cs typeface="+mn-ea"/>
                <a:sym typeface="+mn-lt"/>
              </a:rPr>
              <a:t>预估</a:t>
            </a:r>
          </a:p>
        </p:txBody>
      </p:sp>
      <p:graphicFrame>
        <p:nvGraphicFramePr>
          <p:cNvPr id="18" name="图表 17"/>
          <p:cNvGraphicFramePr>
            <a:graphicFrameLocks/>
          </p:cNvGraphicFramePr>
          <p:nvPr>
            <p:extLst>
              <p:ext uri="{D42A27DB-BD31-4B8C-83A1-F6EECF244321}">
                <p14:modId xmlns:p14="http://schemas.microsoft.com/office/powerpoint/2010/main" val="2592732893"/>
              </p:ext>
            </p:extLst>
          </p:nvPr>
        </p:nvGraphicFramePr>
        <p:xfrm>
          <a:off x="548639" y="1302296"/>
          <a:ext cx="5697221" cy="2739051"/>
        </p:xfrm>
        <a:graphic>
          <a:graphicData uri="http://schemas.openxmlformats.org/drawingml/2006/chart">
            <c:chart xmlns:c="http://schemas.openxmlformats.org/drawingml/2006/chart" xmlns:r="http://schemas.openxmlformats.org/officeDocument/2006/relationships" r:id="rId8"/>
          </a:graphicData>
        </a:graphic>
      </p:graphicFrame>
      <p:sp>
        <p:nvSpPr>
          <p:cNvPr id="7" name="文本框 6"/>
          <p:cNvSpPr txBox="1"/>
          <p:nvPr/>
        </p:nvSpPr>
        <p:spPr>
          <a:xfrm>
            <a:off x="3034642" y="6102487"/>
            <a:ext cx="6422436" cy="415498"/>
          </a:xfrm>
          <a:prstGeom prst="rect">
            <a:avLst/>
          </a:prstGeom>
          <a:noFill/>
        </p:spPr>
        <p:txBody>
          <a:bodyPr wrap="square" rtlCol="0">
            <a:spAutoFit/>
          </a:bodyPr>
          <a:lstStyle/>
          <a:p>
            <a:r>
              <a:rPr lang="zh-CN" altLang="en-US" sz="2100" dirty="0" smtClean="0">
                <a:solidFill>
                  <a:schemeClr val="bg2"/>
                </a:solidFill>
              </a:rPr>
              <a:t>国家电网十四五规划无人机巡检覆盖率达到</a:t>
            </a:r>
            <a:r>
              <a:rPr lang="en-US" altLang="zh-CN" sz="2100" dirty="0" smtClean="0">
                <a:solidFill>
                  <a:schemeClr val="accent4"/>
                </a:solidFill>
              </a:rPr>
              <a:t>5</a:t>
            </a:r>
            <a:r>
              <a:rPr lang="zh-CN" altLang="en-US" sz="2100" dirty="0" smtClean="0">
                <a:solidFill>
                  <a:schemeClr val="accent4"/>
                </a:solidFill>
              </a:rPr>
              <a:t>架</a:t>
            </a:r>
            <a:r>
              <a:rPr lang="en-US" altLang="zh-CN" sz="2100" dirty="0" smtClean="0">
                <a:solidFill>
                  <a:schemeClr val="accent4"/>
                </a:solidFill>
              </a:rPr>
              <a:t>/</a:t>
            </a:r>
            <a:r>
              <a:rPr lang="zh-CN" altLang="en-US" sz="2100" dirty="0" smtClean="0">
                <a:solidFill>
                  <a:schemeClr val="accent4"/>
                </a:solidFill>
              </a:rPr>
              <a:t>公里</a:t>
            </a:r>
            <a:endParaRPr lang="zh-CN" altLang="en-US" sz="2100" dirty="0">
              <a:solidFill>
                <a:schemeClr val="accent4"/>
              </a:solidFill>
            </a:endParaRPr>
          </a:p>
        </p:txBody>
      </p:sp>
      <p:graphicFrame>
        <p:nvGraphicFramePr>
          <p:cNvPr id="13" name="表格 4">
            <a:extLst>
              <a:ext uri="{FF2B5EF4-FFF2-40B4-BE49-F238E27FC236}">
                <a16:creationId xmlns:a16="http://schemas.microsoft.com/office/drawing/2014/main" id="{2B788E5A-F783-436C-B057-8B1F57107BBB}"/>
              </a:ext>
            </a:extLst>
          </p:cNvPr>
          <p:cNvGraphicFramePr>
            <a:graphicFrameLocks noGrp="1"/>
          </p:cNvGraphicFramePr>
          <p:nvPr>
            <p:extLst>
              <p:ext uri="{D42A27DB-BD31-4B8C-83A1-F6EECF244321}">
                <p14:modId xmlns:p14="http://schemas.microsoft.com/office/powerpoint/2010/main" val="435362169"/>
              </p:ext>
            </p:extLst>
          </p:nvPr>
        </p:nvGraphicFramePr>
        <p:xfrm>
          <a:off x="602931" y="4463998"/>
          <a:ext cx="11405020" cy="1346640"/>
        </p:xfrm>
        <a:graphic>
          <a:graphicData uri="http://schemas.openxmlformats.org/drawingml/2006/table">
            <a:tbl>
              <a:tblPr firstRow="1" bandRow="1">
                <a:tableStyleId>{5940675A-B579-460E-94D1-54222C63F5DA}</a:tableStyleId>
              </a:tblPr>
              <a:tblGrid>
                <a:gridCol w="1785506">
                  <a:extLst>
                    <a:ext uri="{9D8B030D-6E8A-4147-A177-3AD203B41FA5}">
                      <a16:colId xmlns:a16="http://schemas.microsoft.com/office/drawing/2014/main" val="4063214085"/>
                    </a:ext>
                  </a:extLst>
                </a:gridCol>
                <a:gridCol w="3336587">
                  <a:extLst>
                    <a:ext uri="{9D8B030D-6E8A-4147-A177-3AD203B41FA5}">
                      <a16:colId xmlns:a16="http://schemas.microsoft.com/office/drawing/2014/main" val="2665686687"/>
                    </a:ext>
                  </a:extLst>
                </a:gridCol>
                <a:gridCol w="3112851">
                  <a:extLst>
                    <a:ext uri="{9D8B030D-6E8A-4147-A177-3AD203B41FA5}">
                      <a16:colId xmlns:a16="http://schemas.microsoft.com/office/drawing/2014/main" val="4275425410"/>
                    </a:ext>
                  </a:extLst>
                </a:gridCol>
                <a:gridCol w="3170076">
                  <a:extLst>
                    <a:ext uri="{9D8B030D-6E8A-4147-A177-3AD203B41FA5}">
                      <a16:colId xmlns:a16="http://schemas.microsoft.com/office/drawing/2014/main" val="37945627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2"/>
                          </a:solidFill>
                        </a:rPr>
                        <a:t>电网智能化水平</a:t>
                      </a:r>
                      <a:endParaRPr lang="zh-CN" altLang="en-US" sz="1800" b="0" kern="1200" dirty="0" smtClean="0">
                        <a:solidFill>
                          <a:schemeClr val="bg2"/>
                        </a:solidFill>
                        <a:latin typeface="+mj-ea"/>
                        <a:ea typeface="+mn-ea"/>
                        <a:cs typeface="+mn-cs"/>
                      </a:endParaRPr>
                    </a:p>
                    <a:p>
                      <a:endParaRPr lang="zh-CN" altLang="en-US" b="0" dirty="0">
                        <a:solidFill>
                          <a:schemeClr val="bg2"/>
                        </a:solidFill>
                        <a:latin typeface="+mj-ea"/>
                        <a:ea typeface="+mj-ea"/>
                      </a:endParaRPr>
                    </a:p>
                  </a:txBody>
                  <a:tcPr marL="90000" marT="0" marB="0" anchor="ctr" anchorCtr="1">
                    <a:solidFill>
                      <a:srgbClr val="042535"/>
                    </a:solidFill>
                  </a:tcPr>
                </a:tc>
                <a:tc>
                  <a:txBody>
                    <a:bodyPr/>
                    <a:lstStyle/>
                    <a:p>
                      <a:pPr marL="0" algn="ctr" defTabSz="914400" rtl="0" eaLnBrk="1" latinLnBrk="0" hangingPunct="1"/>
                      <a:r>
                        <a:rPr lang="zh-CN" altLang="en-US" sz="1800" b="0" kern="1200" dirty="0" smtClean="0">
                          <a:solidFill>
                            <a:schemeClr val="bg2"/>
                          </a:solidFill>
                          <a:latin typeface="+mj-ea"/>
                          <a:ea typeface="+mj-ea"/>
                          <a:cs typeface="+mn-cs"/>
                        </a:rPr>
                        <a:t>国内先进</a:t>
                      </a:r>
                      <a:endParaRPr lang="zh-CN" altLang="en-US" sz="1800" b="0" kern="1200" dirty="0">
                        <a:solidFill>
                          <a:schemeClr val="bg2"/>
                        </a:solidFill>
                        <a:latin typeface="+mj-ea"/>
                        <a:ea typeface="+mj-ea"/>
                        <a:cs typeface="+mn-cs"/>
                      </a:endParaRPr>
                    </a:p>
                  </a:txBody>
                  <a:tcPr marL="90000" marT="36000" marB="0">
                    <a:solidFill>
                      <a:srgbClr val="042535"/>
                    </a:solidFill>
                  </a:tcPr>
                </a:tc>
                <a:tc>
                  <a:txBody>
                    <a:bodyPr/>
                    <a:lstStyle/>
                    <a:p>
                      <a:pPr algn="ctr"/>
                      <a:r>
                        <a:rPr lang="zh-CN" altLang="en-US" sz="1800" b="0" kern="1200" dirty="0" smtClean="0">
                          <a:solidFill>
                            <a:schemeClr val="bg2"/>
                          </a:solidFill>
                          <a:latin typeface="+mj-ea"/>
                          <a:ea typeface="+mj-ea"/>
                          <a:cs typeface="+mn-cs"/>
                        </a:rPr>
                        <a:t>国内领先</a:t>
                      </a:r>
                      <a:endParaRPr lang="zh-CN" altLang="en-US" sz="1800" b="0" kern="1200" dirty="0">
                        <a:solidFill>
                          <a:schemeClr val="bg2"/>
                        </a:solidFill>
                        <a:latin typeface="+mj-ea"/>
                        <a:ea typeface="+mj-ea"/>
                        <a:cs typeface="+mn-cs"/>
                      </a:endParaRPr>
                    </a:p>
                  </a:txBody>
                  <a:tcPr marL="90000" marT="36000" marB="36000">
                    <a:solidFill>
                      <a:srgbClr val="042535"/>
                    </a:solidFill>
                  </a:tcPr>
                </a:tc>
                <a:tc>
                  <a:txBody>
                    <a:bodyPr/>
                    <a:lstStyle/>
                    <a:p>
                      <a:pPr algn="ctr"/>
                      <a:r>
                        <a:rPr lang="zh-CN" altLang="en-US" sz="1800" b="0" kern="1200" dirty="0" smtClean="0">
                          <a:solidFill>
                            <a:schemeClr val="bg2"/>
                          </a:solidFill>
                          <a:latin typeface="+mj-ea"/>
                          <a:ea typeface="+mj-ea"/>
                          <a:cs typeface="+mn-cs"/>
                        </a:rPr>
                        <a:t>国际领先</a:t>
                      </a:r>
                      <a:endParaRPr lang="zh-CN" altLang="en-US" sz="1800" b="0" kern="1200" dirty="0">
                        <a:solidFill>
                          <a:schemeClr val="bg2"/>
                        </a:solidFill>
                        <a:latin typeface="+mj-ea"/>
                        <a:ea typeface="+mj-ea"/>
                        <a:cs typeface="+mn-cs"/>
                      </a:endParaRPr>
                    </a:p>
                  </a:txBody>
                  <a:tcPr marL="90000" marT="36000" marB="0">
                    <a:solidFill>
                      <a:srgbClr val="042535"/>
                    </a:solidFill>
                  </a:tcPr>
                </a:tc>
                <a:extLst>
                  <a:ext uri="{0D108BD9-81ED-4DB2-BD59-A6C34878D82A}">
                    <a16:rowId xmlns:a16="http://schemas.microsoft.com/office/drawing/2014/main" val="2139402514"/>
                  </a:ext>
                </a:extLst>
              </a:tr>
              <a:tr h="0">
                <a:tc>
                  <a:txBody>
                    <a:bodyPr/>
                    <a:lstStyle/>
                    <a:p>
                      <a:r>
                        <a:rPr lang="zh-CN" altLang="en-US" b="0" dirty="0" smtClean="0">
                          <a:solidFill>
                            <a:schemeClr val="bg2"/>
                          </a:solidFill>
                          <a:latin typeface="+mj-ea"/>
                          <a:ea typeface="+mj-ea"/>
                        </a:rPr>
                        <a:t>部分指标</a:t>
                      </a:r>
                      <a:endParaRPr lang="zh-CN" altLang="en-US" b="0" dirty="0">
                        <a:solidFill>
                          <a:schemeClr val="bg2"/>
                        </a:solidFill>
                        <a:latin typeface="+mj-ea"/>
                        <a:ea typeface="+mj-ea"/>
                      </a:endParaRPr>
                    </a:p>
                  </a:txBody>
                  <a:tcPr marL="90000" marT="0" marB="0" anchor="ctr" anchorCtr="1">
                    <a:solidFill>
                      <a:srgbClr val="042535"/>
                    </a:solidFill>
                  </a:tcPr>
                </a:tc>
                <a:tc>
                  <a:txBody>
                    <a:bodyPr/>
                    <a:lstStyle/>
                    <a:p>
                      <a:r>
                        <a:rPr lang="zh-CN" altLang="en-US" sz="1600" kern="1200" dirty="0" smtClean="0">
                          <a:solidFill>
                            <a:schemeClr val="bg2"/>
                          </a:solidFill>
                        </a:rPr>
                        <a:t>智能</a:t>
                      </a:r>
                      <a:r>
                        <a:rPr lang="zh-CN" altLang="en-US" sz="1600" kern="1200" dirty="0">
                          <a:solidFill>
                            <a:schemeClr val="bg2"/>
                          </a:solidFill>
                        </a:rPr>
                        <a:t>巡检机器人覆盖率</a:t>
                      </a:r>
                      <a:r>
                        <a:rPr lang="en-US" altLang="zh-CN" sz="1600" kern="1200" dirty="0">
                          <a:solidFill>
                            <a:schemeClr val="bg2"/>
                          </a:solidFill>
                        </a:rPr>
                        <a:t>40</a:t>
                      </a:r>
                      <a:r>
                        <a:rPr lang="zh-CN" altLang="en-US" sz="1600" kern="1200" dirty="0">
                          <a:solidFill>
                            <a:schemeClr val="bg2"/>
                          </a:solidFill>
                        </a:rPr>
                        <a:t>％，</a:t>
                      </a:r>
                      <a:endParaRPr lang="en-US" altLang="zh-CN" sz="1600" kern="1200" dirty="0">
                        <a:solidFill>
                          <a:schemeClr val="bg2"/>
                        </a:solidFill>
                      </a:endParaRPr>
                    </a:p>
                    <a:p>
                      <a:r>
                        <a:rPr lang="zh-CN" altLang="en-US" sz="1600" kern="1200" dirty="0">
                          <a:solidFill>
                            <a:schemeClr val="accent5"/>
                          </a:solidFill>
                        </a:rPr>
                        <a:t>无人机巡检覆盖率</a:t>
                      </a:r>
                      <a:r>
                        <a:rPr lang="en-US" altLang="zh-CN" sz="1600" kern="1200" dirty="0">
                          <a:solidFill>
                            <a:schemeClr val="bg2"/>
                          </a:solidFill>
                        </a:rPr>
                        <a:t>0.5</a:t>
                      </a:r>
                      <a:r>
                        <a:rPr lang="zh-CN" altLang="en-US" sz="1600" kern="1200" dirty="0">
                          <a:solidFill>
                            <a:schemeClr val="bg2"/>
                          </a:solidFill>
                        </a:rPr>
                        <a:t>架</a:t>
                      </a:r>
                      <a:r>
                        <a:rPr lang="en-US" altLang="zh-CN" sz="1600" kern="1200" dirty="0">
                          <a:solidFill>
                            <a:schemeClr val="bg2"/>
                          </a:solidFill>
                        </a:rPr>
                        <a:t>/</a:t>
                      </a:r>
                      <a:r>
                        <a:rPr lang="zh-CN" altLang="en-US" sz="1600" kern="1200" dirty="0">
                          <a:solidFill>
                            <a:schemeClr val="bg2"/>
                          </a:solidFill>
                        </a:rPr>
                        <a:t>百公里，</a:t>
                      </a:r>
                      <a:endParaRPr lang="en-US" altLang="zh-CN" sz="1600" kern="1200" dirty="0">
                        <a:solidFill>
                          <a:schemeClr val="bg2"/>
                        </a:solidFill>
                      </a:endParaRPr>
                    </a:p>
                    <a:p>
                      <a:pPr marL="0" algn="ctr" defTabSz="914400" rtl="0" eaLnBrk="1" latinLnBrk="0" hangingPunct="1"/>
                      <a:endParaRPr lang="zh-CN" altLang="en-US" sz="1800" b="0" kern="1200" dirty="0">
                        <a:solidFill>
                          <a:schemeClr val="bg2"/>
                        </a:solidFill>
                        <a:latin typeface="+mj-ea"/>
                        <a:ea typeface="+mj-ea"/>
                        <a:cs typeface="+mn-cs"/>
                      </a:endParaRPr>
                    </a:p>
                  </a:txBody>
                  <a:tcPr marL="90000" marT="36000" marB="0">
                    <a:solidFill>
                      <a:srgbClr val="042535"/>
                    </a:solidFill>
                  </a:tcPr>
                </a:tc>
                <a:tc>
                  <a:txBody>
                    <a:bodyPr/>
                    <a:lstStyle/>
                    <a:p>
                      <a:pPr marL="0" algn="l" defTabSz="914400" rtl="0" eaLnBrk="1" latinLnBrk="0" hangingPunct="1"/>
                      <a:r>
                        <a:rPr lang="zh-CN" altLang="en-US" sz="1600" kern="1200" dirty="0" smtClean="0">
                          <a:solidFill>
                            <a:schemeClr val="bg2"/>
                          </a:solidFill>
                        </a:rPr>
                        <a:t>智能</a:t>
                      </a:r>
                      <a:r>
                        <a:rPr lang="zh-CN" altLang="en-US" sz="1600" kern="1200" dirty="0">
                          <a:solidFill>
                            <a:schemeClr val="bg2"/>
                          </a:solidFill>
                        </a:rPr>
                        <a:t>巡检机器人覆盖率</a:t>
                      </a:r>
                      <a:r>
                        <a:rPr lang="en-US" altLang="zh-CN" sz="1600" kern="1200" dirty="0">
                          <a:solidFill>
                            <a:schemeClr val="bg2"/>
                          </a:solidFill>
                        </a:rPr>
                        <a:t>50</a:t>
                      </a:r>
                      <a:r>
                        <a:rPr lang="zh-CN" altLang="en-US" sz="1600" kern="1200" dirty="0">
                          <a:solidFill>
                            <a:schemeClr val="bg2"/>
                          </a:solidFill>
                        </a:rPr>
                        <a:t>％，</a:t>
                      </a:r>
                      <a:endParaRPr lang="en-US" altLang="zh-CN" sz="1600" kern="1200" dirty="0">
                        <a:solidFill>
                          <a:schemeClr val="bg2"/>
                        </a:solidFill>
                      </a:endParaRPr>
                    </a:p>
                    <a:p>
                      <a:pPr marL="0" algn="l" defTabSz="914400" rtl="0" eaLnBrk="1" latinLnBrk="0" hangingPunct="1"/>
                      <a:r>
                        <a:rPr lang="zh-CN" altLang="en-US" sz="1600" kern="1200" dirty="0">
                          <a:solidFill>
                            <a:schemeClr val="accent5"/>
                          </a:solidFill>
                        </a:rPr>
                        <a:t>无人机巡检覆盖率</a:t>
                      </a:r>
                      <a:r>
                        <a:rPr lang="en-US" altLang="zh-CN" sz="1600" kern="1200" dirty="0">
                          <a:solidFill>
                            <a:schemeClr val="bg2"/>
                          </a:solidFill>
                        </a:rPr>
                        <a:t>3</a:t>
                      </a:r>
                      <a:r>
                        <a:rPr lang="zh-CN" altLang="en-US" sz="1600" kern="1200" dirty="0">
                          <a:solidFill>
                            <a:schemeClr val="bg2"/>
                          </a:solidFill>
                        </a:rPr>
                        <a:t>架</a:t>
                      </a:r>
                      <a:r>
                        <a:rPr lang="en-US" altLang="zh-CN" sz="1600" kern="1200" dirty="0">
                          <a:solidFill>
                            <a:schemeClr val="bg2"/>
                          </a:solidFill>
                        </a:rPr>
                        <a:t>/</a:t>
                      </a:r>
                      <a:r>
                        <a:rPr lang="zh-CN" altLang="en-US" sz="1600" kern="1200" dirty="0">
                          <a:solidFill>
                            <a:schemeClr val="bg2"/>
                          </a:solidFill>
                        </a:rPr>
                        <a:t>百公里</a:t>
                      </a:r>
                      <a:r>
                        <a:rPr lang="zh-CN" altLang="en-US" sz="1600" kern="1200" dirty="0" smtClean="0">
                          <a:solidFill>
                            <a:schemeClr val="bg2"/>
                          </a:solidFill>
                        </a:rPr>
                        <a:t>，</a:t>
                      </a:r>
                      <a:endParaRPr lang="zh-CN" altLang="en-US" sz="1800" b="0" kern="1200" dirty="0">
                        <a:solidFill>
                          <a:schemeClr val="bg2"/>
                        </a:solidFill>
                        <a:latin typeface="+mj-ea"/>
                        <a:ea typeface="+mj-ea"/>
                        <a:cs typeface="+mn-cs"/>
                      </a:endParaRPr>
                    </a:p>
                  </a:txBody>
                  <a:tcPr marL="90000" marT="36000" marB="36000">
                    <a:solidFill>
                      <a:srgbClr val="042535"/>
                    </a:solidFill>
                  </a:tcPr>
                </a:tc>
                <a:tc>
                  <a:txBody>
                    <a:bodyPr/>
                    <a:lstStyle/>
                    <a:p>
                      <a:pPr marL="0" algn="l" defTabSz="914400" rtl="0" eaLnBrk="1" latinLnBrk="0" hangingPunct="1"/>
                      <a:r>
                        <a:rPr lang="zh-CN" altLang="en-US" sz="1600" kern="1200" dirty="0" smtClean="0">
                          <a:solidFill>
                            <a:schemeClr val="bg2"/>
                          </a:solidFill>
                        </a:rPr>
                        <a:t>智能</a:t>
                      </a:r>
                      <a:r>
                        <a:rPr lang="zh-CN" altLang="en-US" sz="1600" kern="1200" dirty="0">
                          <a:solidFill>
                            <a:schemeClr val="bg2"/>
                          </a:solidFill>
                        </a:rPr>
                        <a:t>巡检机器人覆盖率</a:t>
                      </a:r>
                      <a:r>
                        <a:rPr lang="en-US" altLang="zh-CN" sz="1600" kern="1200" dirty="0">
                          <a:solidFill>
                            <a:schemeClr val="bg2"/>
                          </a:solidFill>
                        </a:rPr>
                        <a:t>100</a:t>
                      </a:r>
                      <a:r>
                        <a:rPr lang="zh-CN" altLang="en-US" sz="1600" kern="1200" dirty="0">
                          <a:solidFill>
                            <a:schemeClr val="bg2"/>
                          </a:solidFill>
                        </a:rPr>
                        <a:t>％，</a:t>
                      </a:r>
                      <a:endParaRPr lang="en-US" altLang="zh-CN" sz="1600" kern="1200" dirty="0">
                        <a:solidFill>
                          <a:schemeClr val="bg2"/>
                        </a:solidFill>
                      </a:endParaRPr>
                    </a:p>
                    <a:p>
                      <a:pPr marL="0" algn="l" defTabSz="914400" rtl="0" eaLnBrk="1" latinLnBrk="0" hangingPunct="1"/>
                      <a:r>
                        <a:rPr lang="zh-CN" altLang="en-US" sz="1600" kern="1200" dirty="0">
                          <a:solidFill>
                            <a:schemeClr val="accent5"/>
                          </a:solidFill>
                        </a:rPr>
                        <a:t>无人机巡检覆盖率</a:t>
                      </a:r>
                      <a:r>
                        <a:rPr lang="en-US" altLang="zh-CN" sz="1600" kern="1200" dirty="0">
                          <a:solidFill>
                            <a:schemeClr val="bg2"/>
                          </a:solidFill>
                        </a:rPr>
                        <a:t>5</a:t>
                      </a:r>
                      <a:r>
                        <a:rPr lang="zh-CN" altLang="en-US" sz="1600" kern="1200" dirty="0">
                          <a:solidFill>
                            <a:schemeClr val="bg2"/>
                          </a:solidFill>
                        </a:rPr>
                        <a:t>架</a:t>
                      </a:r>
                      <a:r>
                        <a:rPr lang="en-US" altLang="zh-CN" sz="1600" kern="1200" dirty="0">
                          <a:solidFill>
                            <a:schemeClr val="bg2"/>
                          </a:solidFill>
                        </a:rPr>
                        <a:t>/</a:t>
                      </a:r>
                      <a:r>
                        <a:rPr lang="zh-CN" altLang="en-US" sz="1600" kern="1200" dirty="0">
                          <a:solidFill>
                            <a:schemeClr val="bg2"/>
                          </a:solidFill>
                        </a:rPr>
                        <a:t>百公里</a:t>
                      </a:r>
                      <a:r>
                        <a:rPr lang="zh-CN" altLang="en-US" sz="1600" kern="1200" dirty="0" smtClean="0">
                          <a:solidFill>
                            <a:schemeClr val="bg2"/>
                          </a:solidFill>
                        </a:rPr>
                        <a:t>，</a:t>
                      </a:r>
                      <a:endParaRPr lang="zh-CN" altLang="en-US" sz="1800" b="0" kern="1200" dirty="0">
                        <a:solidFill>
                          <a:schemeClr val="bg2"/>
                        </a:solidFill>
                        <a:latin typeface="+mj-ea"/>
                        <a:ea typeface="+mj-ea"/>
                        <a:cs typeface="+mn-cs"/>
                      </a:endParaRPr>
                    </a:p>
                  </a:txBody>
                  <a:tcPr marL="90000" marT="36000" marB="0">
                    <a:solidFill>
                      <a:srgbClr val="042535"/>
                    </a:solidFill>
                  </a:tcPr>
                </a:tc>
                <a:extLst>
                  <a:ext uri="{0D108BD9-81ED-4DB2-BD59-A6C34878D82A}">
                    <a16:rowId xmlns:a16="http://schemas.microsoft.com/office/drawing/2014/main" val="3404758893"/>
                  </a:ext>
                </a:extLst>
              </a:tr>
            </a:tbl>
          </a:graphicData>
        </a:graphic>
      </p:graphicFrame>
      <p:sp>
        <p:nvSpPr>
          <p:cNvPr id="5" name="矩形 4"/>
          <p:cNvSpPr/>
          <p:nvPr/>
        </p:nvSpPr>
        <p:spPr>
          <a:xfrm>
            <a:off x="602931" y="4463998"/>
            <a:ext cx="11405020" cy="134664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602931" y="5006081"/>
            <a:ext cx="11405020" cy="1196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75210" y="4463998"/>
            <a:ext cx="0" cy="134664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694557" y="4463998"/>
            <a:ext cx="0" cy="134664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805747" y="4463998"/>
            <a:ext cx="0" cy="134664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9479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48" t="5417" r="44152" b="2118"/>
          <a:stretch/>
        </p:blipFill>
        <p:spPr>
          <a:xfrm>
            <a:off x="6800428" y="2505710"/>
            <a:ext cx="3443790" cy="3120671"/>
          </a:xfrm>
          <a:prstGeom prst="rect">
            <a:avLst/>
          </a:prstGeom>
        </p:spPr>
      </p:pic>
      <p:sp>
        <p:nvSpPr>
          <p:cNvPr id="2" name="标题 1"/>
          <p:cNvSpPr>
            <a:spLocks noGrp="1"/>
          </p:cNvSpPr>
          <p:nvPr>
            <p:ph type="title"/>
          </p:nvPr>
        </p:nvSpPr>
        <p:spPr>
          <a:xfrm>
            <a:off x="149860" y="154778"/>
            <a:ext cx="2967990" cy="628015"/>
          </a:xfrm>
        </p:spPr>
        <p:txBody>
          <a:bodyPr/>
          <a:lstStyle/>
          <a:p>
            <a:r>
              <a:rPr lang="zh-CN" altLang="en-US" dirty="0">
                <a:latin typeface="+mn-lt"/>
                <a:ea typeface="+mn-ea"/>
                <a:cs typeface="+mn-ea"/>
                <a:sym typeface="+mn-lt"/>
              </a:rPr>
              <a:t>分段市场渗透</a:t>
            </a:r>
          </a:p>
        </p:txBody>
      </p:sp>
      <p:sp>
        <p:nvSpPr>
          <p:cNvPr id="4" name="文本框 3"/>
          <p:cNvSpPr txBox="1"/>
          <p:nvPr/>
        </p:nvSpPr>
        <p:spPr>
          <a:xfrm>
            <a:off x="1495873" y="1934561"/>
            <a:ext cx="8314055" cy="400110"/>
          </a:xfrm>
          <a:prstGeom prst="rect">
            <a:avLst/>
          </a:prstGeom>
          <a:noFill/>
        </p:spPr>
        <p:txBody>
          <a:bodyPr wrap="square" rtlCol="0">
            <a:spAutoFit/>
          </a:bodyPr>
          <a:lstStyle/>
          <a:p>
            <a:r>
              <a:rPr lang="zh-CN" altLang="en-US" sz="2000" dirty="0">
                <a:solidFill>
                  <a:schemeClr val="bg2"/>
                </a:solidFill>
                <a:cs typeface="+mn-ea"/>
                <a:sym typeface="+mn-lt"/>
              </a:rPr>
              <a:t>与市场上电力科技企业</a:t>
            </a:r>
            <a:r>
              <a:rPr lang="zh-CN" altLang="en-US" sz="2000" dirty="0">
                <a:solidFill>
                  <a:schemeClr val="accent4"/>
                </a:solidFill>
                <a:cs typeface="+mn-ea"/>
                <a:sym typeface="+mn-lt"/>
              </a:rPr>
              <a:t>合作开发销售</a:t>
            </a:r>
            <a:r>
              <a:rPr lang="zh-CN" altLang="en-US" sz="2000" dirty="0">
                <a:solidFill>
                  <a:schemeClr val="bg2"/>
                </a:solidFill>
                <a:cs typeface="+mn-ea"/>
                <a:sym typeface="+mn-lt"/>
              </a:rPr>
              <a:t>产品，提高市场</a:t>
            </a:r>
            <a:r>
              <a:rPr lang="zh-CN" altLang="en-US" sz="2000" dirty="0">
                <a:solidFill>
                  <a:schemeClr val="bg1"/>
                </a:solidFill>
                <a:cs typeface="+mn-ea"/>
                <a:sym typeface="+mn-lt"/>
              </a:rPr>
              <a:t>影响力与市场熟悉度</a:t>
            </a:r>
          </a:p>
        </p:txBody>
      </p:sp>
      <p:sp>
        <p:nvSpPr>
          <p:cNvPr id="6" name="文本框 5"/>
          <p:cNvSpPr txBox="1"/>
          <p:nvPr/>
        </p:nvSpPr>
        <p:spPr>
          <a:xfrm>
            <a:off x="3928745" y="3641591"/>
            <a:ext cx="2266315" cy="368300"/>
          </a:xfrm>
          <a:prstGeom prst="rect">
            <a:avLst/>
          </a:prstGeom>
          <a:noFill/>
        </p:spPr>
        <p:txBody>
          <a:bodyPr wrap="square" rtlCol="0">
            <a:spAutoFit/>
          </a:bodyPr>
          <a:lstStyle/>
          <a:p>
            <a:r>
              <a:rPr lang="zh-CN" altLang="en-US" dirty="0">
                <a:solidFill>
                  <a:schemeClr val="bg2"/>
                </a:solidFill>
                <a:cs typeface="+mn-ea"/>
                <a:sym typeface="+mn-lt"/>
              </a:rPr>
              <a:t>南瑞集团</a:t>
            </a:r>
          </a:p>
        </p:txBody>
      </p:sp>
      <p:sp>
        <p:nvSpPr>
          <p:cNvPr id="7" name="文本框 6"/>
          <p:cNvSpPr txBox="1"/>
          <p:nvPr/>
        </p:nvSpPr>
        <p:spPr>
          <a:xfrm>
            <a:off x="3968115" y="5262878"/>
            <a:ext cx="2266315" cy="368300"/>
          </a:xfrm>
          <a:prstGeom prst="rect">
            <a:avLst/>
          </a:prstGeom>
          <a:noFill/>
        </p:spPr>
        <p:txBody>
          <a:bodyPr wrap="square" rtlCol="0">
            <a:spAutoFit/>
          </a:bodyPr>
          <a:lstStyle/>
          <a:p>
            <a:r>
              <a:rPr lang="zh-CN" altLang="en-US" dirty="0">
                <a:solidFill>
                  <a:schemeClr val="bg2"/>
                </a:solidFill>
                <a:cs typeface="+mn-ea"/>
                <a:sym typeface="+mn-lt"/>
              </a:rPr>
              <a:t>深圳康拓普</a:t>
            </a:r>
          </a:p>
        </p:txBody>
      </p:sp>
      <p:pic>
        <p:nvPicPr>
          <p:cNvPr id="12" name="图片 11" descr="nari"/>
          <p:cNvPicPr>
            <a:picLocks noChangeAspect="1"/>
          </p:cNvPicPr>
          <p:nvPr/>
        </p:nvPicPr>
        <p:blipFill>
          <a:blip r:embed="rId5"/>
          <a:stretch>
            <a:fillRect/>
          </a:stretch>
        </p:blipFill>
        <p:spPr>
          <a:xfrm>
            <a:off x="1475740" y="2505710"/>
            <a:ext cx="2453005" cy="1428750"/>
          </a:xfrm>
          <a:prstGeom prst="rect">
            <a:avLst/>
          </a:prstGeom>
        </p:spPr>
      </p:pic>
      <p:pic>
        <p:nvPicPr>
          <p:cNvPr id="13" name="图片 12" descr="康拓普"/>
          <p:cNvPicPr>
            <a:picLocks noChangeAspect="1"/>
          </p:cNvPicPr>
          <p:nvPr/>
        </p:nvPicPr>
        <p:blipFill>
          <a:blip r:embed="rId6"/>
          <a:stretch>
            <a:fillRect/>
          </a:stretch>
        </p:blipFill>
        <p:spPr>
          <a:xfrm>
            <a:off x="1475740" y="4178581"/>
            <a:ext cx="2452370" cy="1447800"/>
          </a:xfrm>
          <a:prstGeom prst="rect">
            <a:avLst/>
          </a:prstGeom>
        </p:spPr>
      </p:pic>
      <p:sp>
        <p:nvSpPr>
          <p:cNvPr id="17" name="文本框 16"/>
          <p:cNvSpPr txBox="1"/>
          <p:nvPr/>
        </p:nvSpPr>
        <p:spPr>
          <a:xfrm>
            <a:off x="3117850" y="6098942"/>
            <a:ext cx="5412105" cy="400110"/>
          </a:xfrm>
          <a:prstGeom prst="rect">
            <a:avLst/>
          </a:prstGeom>
          <a:noFill/>
        </p:spPr>
        <p:txBody>
          <a:bodyPr wrap="square" rtlCol="0">
            <a:spAutoFit/>
          </a:bodyPr>
          <a:lstStyle/>
          <a:p>
            <a:r>
              <a:rPr lang="zh-CN" altLang="en-US" sz="2000" dirty="0">
                <a:solidFill>
                  <a:schemeClr val="bg2"/>
                </a:solidFill>
                <a:cs typeface="+mn-ea"/>
                <a:sym typeface="+mn-lt"/>
              </a:rPr>
              <a:t>进度</a:t>
            </a:r>
            <a:r>
              <a:rPr lang="zh-CN" altLang="en-US" sz="2000" dirty="0" smtClean="0">
                <a:solidFill>
                  <a:schemeClr val="bg2"/>
                </a:solidFill>
                <a:cs typeface="+mn-ea"/>
                <a:sym typeface="+mn-lt"/>
              </a:rPr>
              <a:t>：已经通过部分测试，余下部分正在进行</a:t>
            </a:r>
            <a:endParaRPr lang="zh-CN" altLang="en-US" sz="2000" dirty="0">
              <a:solidFill>
                <a:schemeClr val="bg2"/>
              </a:solidFill>
              <a:cs typeface="+mn-ea"/>
              <a:sym typeface="+mn-lt"/>
            </a:endParaRPr>
          </a:p>
        </p:txBody>
      </p:sp>
      <p:cxnSp>
        <p:nvCxnSpPr>
          <p:cNvPr id="10" name="直接连接符 9"/>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075" y="1452645"/>
            <a:ext cx="315570" cy="315570"/>
          </a:xfrm>
          <a:prstGeom prst="rect">
            <a:avLst/>
          </a:prstGeom>
          <a:effectLst>
            <a:innerShdw blurRad="63500" dist="50800" dir="10800000">
              <a:prstClr val="black">
                <a:alpha val="50000"/>
              </a:prstClr>
            </a:innerShdw>
          </a:effectLst>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873" y="1159984"/>
            <a:ext cx="621566" cy="621566"/>
          </a:xfrm>
          <a:prstGeom prst="rect">
            <a:avLst/>
          </a:prstGeom>
        </p:spPr>
      </p:pic>
      <p:sp>
        <p:nvSpPr>
          <p:cNvPr id="18" name="文本框 17"/>
          <p:cNvSpPr txBox="1"/>
          <p:nvPr/>
        </p:nvSpPr>
        <p:spPr>
          <a:xfrm>
            <a:off x="10354633" y="5287827"/>
            <a:ext cx="1475891" cy="338554"/>
          </a:xfrm>
          <a:prstGeom prst="rect">
            <a:avLst/>
          </a:prstGeom>
          <a:noFill/>
        </p:spPr>
        <p:txBody>
          <a:bodyPr wrap="square" rtlCol="0">
            <a:spAutoFit/>
          </a:bodyPr>
          <a:lstStyle/>
          <a:p>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接口运行截图</a:t>
            </a:r>
            <a:endPar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backgroundRemoval t="1455" b="99636" l="6000" r="90000">
                        <a14:foregroundMark x1="36955" y1="18909" x2="37136" y2="27394"/>
                        <a14:foregroundMark x1="23409" y1="12121" x2="26591" y2="49697"/>
                        <a14:foregroundMark x1="19591" y1="5091" x2="71364" y2="2970"/>
                        <a14:foregroundMark x1="70091" y1="10000" x2="66909" y2="46909"/>
                        <a14:foregroundMark x1="29182" y1="16545" x2="62909" y2="39091"/>
                        <a14:foregroundMark x1="64682" y1="16121" x2="31409" y2="39697"/>
                        <a14:foregroundMark x1="29955" y1="69212" x2="39045" y2="82424"/>
                        <a14:backgroundMark x1="72182" y1="52667" x2="81727" y2="87939"/>
                        <a14:backgroundMark x1="17545" y1="29333" x2="16591" y2="78606"/>
                        <a14:backgroundMark x1="14500" y1="78606" x2="13864" y2="87091"/>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690005" y="1340268"/>
            <a:ext cx="6304835" cy="4728626"/>
          </a:xfrm>
          <a:prstGeom prst="rect">
            <a:avLst/>
          </a:prstGeom>
        </p:spPr>
      </p:pic>
      <p:sp>
        <p:nvSpPr>
          <p:cNvPr id="5" name="文本框 4"/>
          <p:cNvSpPr txBox="1"/>
          <p:nvPr/>
        </p:nvSpPr>
        <p:spPr>
          <a:xfrm>
            <a:off x="1071660" y="5324984"/>
            <a:ext cx="1186180" cy="369332"/>
          </a:xfrm>
          <a:prstGeom prst="rect">
            <a:avLst/>
          </a:prstGeom>
          <a:noFill/>
        </p:spPr>
        <p:txBody>
          <a:bodyPr wrap="square" rtlCol="0">
            <a:spAutoFit/>
          </a:bodyPr>
          <a:lstStyle/>
          <a:p>
            <a:r>
              <a:rPr lang="zh-CN" altLang="en-US" dirty="0">
                <a:solidFill>
                  <a:schemeClr val="bg2"/>
                </a:solidFill>
                <a:cs typeface="+mn-ea"/>
                <a:sym typeface="+mn-lt"/>
              </a:rPr>
              <a:t>客户：</a:t>
            </a:r>
          </a:p>
        </p:txBody>
      </p:sp>
      <p:sp>
        <p:nvSpPr>
          <p:cNvPr id="9" name="文本框 8"/>
          <p:cNvSpPr txBox="1"/>
          <p:nvPr/>
        </p:nvSpPr>
        <p:spPr>
          <a:xfrm>
            <a:off x="1071660" y="2038676"/>
            <a:ext cx="8489950" cy="400110"/>
          </a:xfrm>
          <a:prstGeom prst="rect">
            <a:avLst/>
          </a:prstGeom>
          <a:noFill/>
        </p:spPr>
        <p:txBody>
          <a:bodyPr wrap="square" rtlCol="0">
            <a:spAutoFit/>
          </a:bodyPr>
          <a:lstStyle/>
          <a:p>
            <a:r>
              <a:rPr lang="zh-CN" altLang="en-US" sz="2000" dirty="0">
                <a:solidFill>
                  <a:schemeClr val="bg2"/>
                </a:solidFill>
                <a:cs typeface="+mn-ea"/>
                <a:sym typeface="+mn-lt"/>
              </a:rPr>
              <a:t>面向地市电网公司</a:t>
            </a:r>
            <a:r>
              <a:rPr lang="zh-CN" altLang="en-US" sz="2000" dirty="0" smtClean="0">
                <a:solidFill>
                  <a:schemeClr val="bg2"/>
                </a:solidFill>
                <a:cs typeface="+mn-ea"/>
                <a:sym typeface="+mn-lt"/>
              </a:rPr>
              <a:t>，对接现有设备，</a:t>
            </a:r>
            <a:r>
              <a:rPr lang="zh-CN" altLang="en-US" sz="2000" dirty="0" smtClean="0">
                <a:solidFill>
                  <a:schemeClr val="accent4"/>
                </a:solidFill>
                <a:cs typeface="+mn-ea"/>
                <a:sym typeface="+mn-lt"/>
              </a:rPr>
              <a:t>提供巡检服务、出售智能识别设备</a:t>
            </a:r>
            <a:endParaRPr lang="zh-CN" altLang="en-US" sz="2000" dirty="0">
              <a:solidFill>
                <a:schemeClr val="accent4"/>
              </a:solidFill>
              <a:cs typeface="+mn-ea"/>
              <a:sym typeface="+mn-lt"/>
            </a:endParaRPr>
          </a:p>
        </p:txBody>
      </p:sp>
      <p:grpSp>
        <p:nvGrpSpPr>
          <p:cNvPr id="8" name="组合 7"/>
          <p:cNvGrpSpPr/>
          <p:nvPr/>
        </p:nvGrpSpPr>
        <p:grpSpPr>
          <a:xfrm>
            <a:off x="1875479" y="5336656"/>
            <a:ext cx="2272340" cy="773857"/>
            <a:chOff x="1583690" y="5330208"/>
            <a:chExt cx="2272340" cy="773857"/>
          </a:xfrm>
        </p:grpSpPr>
        <p:sp>
          <p:nvSpPr>
            <p:cNvPr id="7" name="文本框 6"/>
            <p:cNvSpPr txBox="1"/>
            <p:nvPr/>
          </p:nvSpPr>
          <p:spPr>
            <a:xfrm>
              <a:off x="1589715" y="5735765"/>
              <a:ext cx="2266315" cy="368300"/>
            </a:xfrm>
            <a:prstGeom prst="rect">
              <a:avLst/>
            </a:prstGeom>
            <a:noFill/>
          </p:spPr>
          <p:txBody>
            <a:bodyPr wrap="square" rtlCol="0">
              <a:spAutoFit/>
            </a:bodyPr>
            <a:lstStyle/>
            <a:p>
              <a:r>
                <a:rPr lang="zh-CN" altLang="en-US" dirty="0">
                  <a:solidFill>
                    <a:schemeClr val="bg2"/>
                  </a:solidFill>
                  <a:cs typeface="+mn-ea"/>
                  <a:sym typeface="+mn-lt"/>
                </a:rPr>
                <a:t>保定供电公司</a:t>
              </a:r>
            </a:p>
          </p:txBody>
        </p:sp>
        <p:sp>
          <p:nvSpPr>
            <p:cNvPr id="11" name="文本框 10"/>
            <p:cNvSpPr txBox="1"/>
            <p:nvPr/>
          </p:nvSpPr>
          <p:spPr>
            <a:xfrm>
              <a:off x="1583690" y="5330208"/>
              <a:ext cx="2266315" cy="368300"/>
            </a:xfrm>
            <a:prstGeom prst="rect">
              <a:avLst/>
            </a:prstGeom>
            <a:noFill/>
          </p:spPr>
          <p:txBody>
            <a:bodyPr wrap="square" rtlCol="0">
              <a:spAutoFit/>
            </a:bodyPr>
            <a:lstStyle/>
            <a:p>
              <a:r>
                <a:rPr lang="zh-CN" altLang="en-US" dirty="0">
                  <a:solidFill>
                    <a:schemeClr val="bg2"/>
                  </a:solidFill>
                  <a:cs typeface="+mn-ea"/>
                  <a:sym typeface="+mn-lt"/>
                </a:rPr>
                <a:t>邢台供电公司</a:t>
              </a:r>
            </a:p>
          </p:txBody>
        </p:sp>
      </p:grpSp>
      <p:pic>
        <p:nvPicPr>
          <p:cNvPr id="12" name="图片 11" descr="保定"/>
          <p:cNvPicPr>
            <a:picLocks noChangeAspect="1"/>
          </p:cNvPicPr>
          <p:nvPr/>
        </p:nvPicPr>
        <p:blipFill>
          <a:blip r:embed="rId6"/>
          <a:stretch>
            <a:fillRect/>
          </a:stretch>
        </p:blipFill>
        <p:spPr>
          <a:xfrm>
            <a:off x="1137945" y="2722177"/>
            <a:ext cx="3328670" cy="1047750"/>
          </a:xfrm>
          <a:prstGeom prst="rect">
            <a:avLst/>
          </a:prstGeom>
        </p:spPr>
      </p:pic>
      <p:pic>
        <p:nvPicPr>
          <p:cNvPr id="14" name="图片 13" descr="邢台"/>
          <p:cNvPicPr>
            <a:picLocks noChangeAspect="1"/>
          </p:cNvPicPr>
          <p:nvPr/>
        </p:nvPicPr>
        <p:blipFill>
          <a:blip r:embed="rId7"/>
          <a:stretch>
            <a:fillRect/>
          </a:stretch>
        </p:blipFill>
        <p:spPr>
          <a:xfrm>
            <a:off x="1137945" y="3981828"/>
            <a:ext cx="3328670" cy="1065530"/>
          </a:xfrm>
          <a:prstGeom prst="rect">
            <a:avLst/>
          </a:prstGeom>
        </p:spPr>
      </p:pic>
      <p:sp>
        <p:nvSpPr>
          <p:cNvPr id="17" name="文本框 16"/>
          <p:cNvSpPr txBox="1"/>
          <p:nvPr/>
        </p:nvSpPr>
        <p:spPr>
          <a:xfrm>
            <a:off x="3602209" y="6260208"/>
            <a:ext cx="5412105" cy="368300"/>
          </a:xfrm>
          <a:prstGeom prst="rect">
            <a:avLst/>
          </a:prstGeom>
          <a:noFill/>
        </p:spPr>
        <p:txBody>
          <a:bodyPr wrap="square" rtlCol="0">
            <a:spAutoFit/>
          </a:bodyPr>
          <a:lstStyle/>
          <a:p>
            <a:r>
              <a:rPr lang="zh-CN" altLang="en-US" dirty="0">
                <a:solidFill>
                  <a:schemeClr val="bg2"/>
                </a:solidFill>
                <a:cs typeface="+mn-ea"/>
                <a:sym typeface="+mn-lt"/>
              </a:rPr>
              <a:t>进度：</a:t>
            </a:r>
            <a:r>
              <a:rPr lang="zh-CN" altLang="en-US" dirty="0" smtClean="0">
                <a:solidFill>
                  <a:schemeClr val="bg2"/>
                </a:solidFill>
                <a:cs typeface="+mn-ea"/>
                <a:sym typeface="+mn-lt"/>
              </a:rPr>
              <a:t>已经开发出样机，</a:t>
            </a:r>
            <a:r>
              <a:rPr lang="zh-CN" altLang="en-US" dirty="0">
                <a:solidFill>
                  <a:schemeClr val="bg2"/>
                </a:solidFill>
                <a:cs typeface="+mn-ea"/>
                <a:sym typeface="+mn-lt"/>
              </a:rPr>
              <a:t>将分阶段进行现场实测</a:t>
            </a:r>
          </a:p>
        </p:txBody>
      </p:sp>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latin typeface="+mn-lt"/>
                <a:ea typeface="+mn-ea"/>
                <a:cs typeface="+mn-ea"/>
                <a:sym typeface="+mn-lt"/>
              </a:rPr>
              <a:t>分段市场渗透</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2280" y="1452645"/>
            <a:ext cx="315570" cy="315570"/>
          </a:xfrm>
          <a:prstGeom prst="rect">
            <a:avLst/>
          </a:prstGeom>
          <a:effectLst>
            <a:innerShdw blurRad="63500" dist="50800" dir="10800000">
              <a:prstClr val="black">
                <a:alpha val="50000"/>
              </a:prstClr>
            </a:innerShdw>
          </a:effectLst>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5743" y="1159984"/>
            <a:ext cx="608231" cy="608231"/>
          </a:xfrm>
          <a:prstGeom prst="rect">
            <a:avLst/>
          </a:prstGeom>
          <a:effectLst/>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分段市场渗透</a:t>
            </a:r>
          </a:p>
        </p:txBody>
      </p:sp>
      <p:sp>
        <p:nvSpPr>
          <p:cNvPr id="5" name="文本框 4"/>
          <p:cNvSpPr txBox="1"/>
          <p:nvPr/>
        </p:nvSpPr>
        <p:spPr>
          <a:xfrm>
            <a:off x="1616100" y="5360034"/>
            <a:ext cx="1186180" cy="321945"/>
          </a:xfrm>
          <a:prstGeom prst="rect">
            <a:avLst/>
          </a:prstGeom>
          <a:noFill/>
        </p:spPr>
        <p:txBody>
          <a:bodyPr wrap="square" rtlCol="0">
            <a:spAutoFit/>
          </a:bodyPr>
          <a:lstStyle/>
          <a:p>
            <a:r>
              <a:rPr lang="zh-CN" altLang="en-US" sz="1500" dirty="0" smtClean="0">
                <a:solidFill>
                  <a:schemeClr val="bg2"/>
                </a:solidFill>
                <a:cs typeface="+mn-ea"/>
                <a:sym typeface="+mn-lt"/>
              </a:rPr>
              <a:t>目标客户</a:t>
            </a:r>
            <a:r>
              <a:rPr lang="zh-CN" altLang="en-US" sz="1500" dirty="0">
                <a:solidFill>
                  <a:schemeClr val="bg2"/>
                </a:solidFill>
                <a:cs typeface="+mn-ea"/>
                <a:sym typeface="+mn-lt"/>
              </a:rPr>
              <a:t>：</a:t>
            </a:r>
          </a:p>
        </p:txBody>
      </p:sp>
      <p:sp>
        <p:nvSpPr>
          <p:cNvPr id="6" name="文本框 5"/>
          <p:cNvSpPr txBox="1"/>
          <p:nvPr/>
        </p:nvSpPr>
        <p:spPr>
          <a:xfrm>
            <a:off x="2164080" y="5755640"/>
            <a:ext cx="2266315" cy="369332"/>
          </a:xfrm>
          <a:prstGeom prst="rect">
            <a:avLst/>
          </a:prstGeom>
          <a:noFill/>
        </p:spPr>
        <p:txBody>
          <a:bodyPr wrap="square" rtlCol="0">
            <a:spAutoFit/>
          </a:bodyPr>
          <a:lstStyle/>
          <a:p>
            <a:r>
              <a:rPr lang="zh-CN" altLang="en-US" dirty="0" smtClean="0">
                <a:solidFill>
                  <a:schemeClr val="bg2"/>
                </a:solidFill>
                <a:cs typeface="+mn-ea"/>
                <a:sym typeface="+mn-lt"/>
              </a:rPr>
              <a:t>河北省电力公司</a:t>
            </a:r>
            <a:endParaRPr lang="zh-CN" altLang="en-US" dirty="0">
              <a:solidFill>
                <a:schemeClr val="bg2"/>
              </a:solidFill>
              <a:cs typeface="+mn-ea"/>
              <a:sym typeface="+mn-lt"/>
            </a:endParaRPr>
          </a:p>
        </p:txBody>
      </p:sp>
      <p:sp>
        <p:nvSpPr>
          <p:cNvPr id="4" name="文本框 3"/>
          <p:cNvSpPr txBox="1"/>
          <p:nvPr/>
        </p:nvSpPr>
        <p:spPr>
          <a:xfrm>
            <a:off x="2318385" y="1989455"/>
            <a:ext cx="8314055" cy="645160"/>
          </a:xfrm>
          <a:prstGeom prst="rect">
            <a:avLst/>
          </a:prstGeom>
          <a:noFill/>
        </p:spPr>
        <p:txBody>
          <a:bodyPr wrap="square" rtlCol="0">
            <a:spAutoFit/>
          </a:bodyPr>
          <a:lstStyle/>
          <a:p>
            <a:r>
              <a:rPr lang="zh-CN" altLang="en-US">
                <a:solidFill>
                  <a:schemeClr val="bg2"/>
                </a:solidFill>
                <a:cs typeface="+mn-ea"/>
                <a:sym typeface="+mn-lt"/>
              </a:rPr>
              <a:t>深入省级电网公司，洽谈</a:t>
            </a:r>
            <a:r>
              <a:rPr lang="zh-CN" altLang="en-US">
                <a:solidFill>
                  <a:schemeClr val="accent4"/>
                </a:solidFill>
                <a:cs typeface="+mn-ea"/>
                <a:sym typeface="+mn-lt"/>
              </a:rPr>
              <a:t>落地整体的解决方案</a:t>
            </a:r>
            <a:endParaRPr lang="zh-CN" altLang="en-US">
              <a:solidFill>
                <a:schemeClr val="bg2"/>
              </a:solidFill>
              <a:cs typeface="+mn-ea"/>
              <a:sym typeface="+mn-lt"/>
            </a:endParaRPr>
          </a:p>
          <a:p>
            <a:endParaRPr lang="zh-CN" altLang="en-US">
              <a:solidFill>
                <a:schemeClr val="bg2"/>
              </a:solidFill>
              <a:cs typeface="+mn-ea"/>
              <a:sym typeface="+mn-lt"/>
            </a:endParaRPr>
          </a:p>
        </p:txBody>
      </p:sp>
      <p:pic>
        <p:nvPicPr>
          <p:cNvPr id="9" name="图片 8" descr="河北电"/>
          <p:cNvPicPr>
            <a:picLocks noChangeAspect="1"/>
          </p:cNvPicPr>
          <p:nvPr/>
        </p:nvPicPr>
        <p:blipFill>
          <a:blip r:embed="rId4"/>
          <a:stretch>
            <a:fillRect/>
          </a:stretch>
        </p:blipFill>
        <p:spPr>
          <a:xfrm>
            <a:off x="1395730" y="3209925"/>
            <a:ext cx="3447415" cy="1772285"/>
          </a:xfrm>
          <a:prstGeom prst="roundRect">
            <a:avLst/>
          </a:prstGeom>
        </p:spPr>
      </p:pic>
      <p:cxnSp>
        <p:nvCxnSpPr>
          <p:cNvPr id="15" name="直接连接符 14"/>
          <p:cNvCxnSpPr/>
          <p:nvPr/>
        </p:nvCxnSpPr>
        <p:spPr>
          <a:xfrm flipH="1">
            <a:off x="-8890" y="2705100"/>
            <a:ext cx="12183745" cy="0"/>
          </a:xfrm>
          <a:prstGeom prst="line">
            <a:avLst/>
          </a:prstGeom>
          <a:ln w="15875" cap="rnd" cmpd="dbl">
            <a:gradFill>
              <a:gsLst>
                <a:gs pos="54000">
                  <a:schemeClr val="accent1">
                    <a:lumMod val="5000"/>
                    <a:lumOff val="95000"/>
                  </a:schemeClr>
                </a:gs>
                <a:gs pos="12000">
                  <a:schemeClr val="accent1">
                    <a:lumMod val="45000"/>
                    <a:lumOff val="55000"/>
                  </a:schemeClr>
                </a:gs>
                <a:gs pos="83000">
                  <a:schemeClr val="accent1">
                    <a:lumMod val="45000"/>
                    <a:lumOff val="55000"/>
                  </a:schemeClr>
                </a:gs>
                <a:gs pos="92000">
                  <a:schemeClr val="accent1">
                    <a:lumMod val="30000"/>
                    <a:lumOff val="70000"/>
                  </a:schemeClr>
                </a:gs>
              </a:gsLst>
              <a:lin ang="5400000" scaled="1"/>
            </a:gradFill>
            <a:prstDash val="solid"/>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96720" y="5761990"/>
            <a:ext cx="2733675" cy="355600"/>
          </a:xfrm>
          <a:prstGeom prst="rect">
            <a:avLst/>
          </a:prstGeom>
          <a:noFill/>
          <a:ln>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2280" y="1162897"/>
            <a:ext cx="618652" cy="618652"/>
          </a:xfrm>
          <a:prstGeom prst="rect">
            <a:avLst/>
          </a:prstGeom>
          <a:effec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2074" y="1465979"/>
            <a:ext cx="315570" cy="315570"/>
          </a:xfrm>
          <a:prstGeom prst="rect">
            <a:avLst/>
          </a:prstGeom>
          <a:effectLst>
            <a:innerShdw blurRad="63500" dist="50800" dir="16200000">
              <a:prstClr val="black">
                <a:alpha val="50000"/>
              </a:prstClr>
            </a:innerShdw>
          </a:effec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8533" y="1452644"/>
            <a:ext cx="328905" cy="328905"/>
          </a:xfrm>
          <a:prstGeom prst="rect">
            <a:avLst/>
          </a:prstGeom>
          <a:effectLst>
            <a:innerShdw blurRad="63500" dist="50800" dir="16200000">
              <a:prstClr val="black">
                <a:alpha val="50000"/>
              </a:prstClr>
            </a:innerShdw>
          </a:effectLst>
        </p:spPr>
      </p:pic>
      <p:graphicFrame>
        <p:nvGraphicFramePr>
          <p:cNvPr id="3" name="表格 2"/>
          <p:cNvGraphicFramePr>
            <a:graphicFrameLocks noGrp="1"/>
          </p:cNvGraphicFramePr>
          <p:nvPr>
            <p:extLst>
              <p:ext uri="{D42A27DB-BD31-4B8C-83A1-F6EECF244321}">
                <p14:modId xmlns:p14="http://schemas.microsoft.com/office/powerpoint/2010/main" val="268551744"/>
              </p:ext>
            </p:extLst>
          </p:nvPr>
        </p:nvGraphicFramePr>
        <p:xfrm>
          <a:off x="6306265" y="2925127"/>
          <a:ext cx="5353359" cy="2595880"/>
        </p:xfrm>
        <a:graphic>
          <a:graphicData uri="http://schemas.openxmlformats.org/drawingml/2006/table">
            <a:tbl>
              <a:tblPr firstRow="1" bandRow="1">
                <a:tableStyleId>{1FECB4D8-DB02-4DC6-A0A2-4F2EBAE1DC90}</a:tableStyleId>
              </a:tblPr>
              <a:tblGrid>
                <a:gridCol w="5353359">
                  <a:extLst>
                    <a:ext uri="{9D8B030D-6E8A-4147-A177-3AD203B41FA5}">
                      <a16:colId xmlns:a16="http://schemas.microsoft.com/office/drawing/2014/main" val="410796882"/>
                    </a:ext>
                  </a:extLst>
                </a:gridCol>
              </a:tblGrid>
              <a:tr h="370840">
                <a:tc>
                  <a:txBody>
                    <a:bodyPr/>
                    <a:lstStyle/>
                    <a:p>
                      <a:r>
                        <a:rPr lang="en-US" altLang="zh-CN" sz="1800" b="1" kern="1200" dirty="0" smtClean="0">
                          <a:solidFill>
                            <a:schemeClr val="bg1"/>
                          </a:solidFill>
                          <a:effectLst/>
                        </a:rPr>
                        <a:t>±800</a:t>
                      </a:r>
                      <a:r>
                        <a:rPr lang="zh-CN" altLang="en-US" sz="1800" b="1" kern="1200" dirty="0" smtClean="0">
                          <a:solidFill>
                            <a:schemeClr val="bg1"/>
                          </a:solidFill>
                          <a:effectLst/>
                        </a:rPr>
                        <a:t>千伏昭沂线（河北段）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479809690"/>
                  </a:ext>
                </a:extLst>
              </a:tr>
              <a:tr h="370840">
                <a:tc>
                  <a:txBody>
                    <a:bodyPr/>
                    <a:lstStyle/>
                    <a:p>
                      <a:r>
                        <a:rPr lang="zh-CN" altLang="en-US" sz="1800" b="1" kern="1200" dirty="0" smtClean="0">
                          <a:solidFill>
                            <a:schemeClr val="bg1"/>
                          </a:solidFill>
                          <a:effectLst/>
                        </a:rPr>
                        <a:t>张北至雄安</a:t>
                      </a:r>
                      <a:r>
                        <a:rPr lang="en-US" altLang="zh-CN" sz="1800" b="1" kern="1200" dirty="0" smtClean="0">
                          <a:solidFill>
                            <a:schemeClr val="bg1"/>
                          </a:solidFill>
                          <a:effectLst/>
                        </a:rPr>
                        <a:t>1000</a:t>
                      </a:r>
                      <a:r>
                        <a:rPr lang="zh-CN" altLang="en-US" sz="1800" b="1" kern="1200" dirty="0" smtClean="0">
                          <a:solidFill>
                            <a:schemeClr val="bg1"/>
                          </a:solidFill>
                          <a:effectLst/>
                        </a:rPr>
                        <a:t>千伏特高压线路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346000962"/>
                  </a:ext>
                </a:extLst>
              </a:tr>
              <a:tr h="370840">
                <a:tc>
                  <a:txBody>
                    <a:bodyPr/>
                    <a:lstStyle/>
                    <a:p>
                      <a:r>
                        <a:rPr lang="zh-CN" altLang="en-US" sz="1800" b="1" kern="1200" dirty="0" smtClean="0">
                          <a:solidFill>
                            <a:schemeClr val="bg1"/>
                          </a:solidFill>
                          <a:effectLst/>
                        </a:rPr>
                        <a:t>山东</a:t>
                      </a:r>
                      <a:r>
                        <a:rPr lang="en-US" altLang="zh-CN" sz="1800" b="1" kern="1200" dirty="0" smtClean="0">
                          <a:solidFill>
                            <a:schemeClr val="bg1"/>
                          </a:solidFill>
                          <a:effectLst/>
                        </a:rPr>
                        <a:t>-</a:t>
                      </a:r>
                      <a:r>
                        <a:rPr lang="zh-CN" altLang="en-US" sz="1800" b="1" kern="1200" dirty="0" smtClean="0">
                          <a:solidFill>
                            <a:schemeClr val="bg1"/>
                          </a:solidFill>
                          <a:effectLst/>
                        </a:rPr>
                        <a:t>河北</a:t>
                      </a:r>
                      <a:r>
                        <a:rPr lang="en-US" altLang="zh-CN" sz="1800" b="1" kern="1200" dirty="0" smtClean="0">
                          <a:solidFill>
                            <a:schemeClr val="bg1"/>
                          </a:solidFill>
                          <a:effectLst/>
                        </a:rPr>
                        <a:t>1000</a:t>
                      </a:r>
                      <a:r>
                        <a:rPr lang="zh-CN" altLang="en-US" sz="1800" b="1" kern="1200" dirty="0" smtClean="0">
                          <a:solidFill>
                            <a:schemeClr val="bg1"/>
                          </a:solidFill>
                          <a:effectLst/>
                        </a:rPr>
                        <a:t>千伏特高压交流环网</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3691285048"/>
                  </a:ext>
                </a:extLst>
              </a:tr>
              <a:tr h="370840">
                <a:tc>
                  <a:txBody>
                    <a:bodyPr/>
                    <a:lstStyle/>
                    <a:p>
                      <a:r>
                        <a:rPr lang="zh-CN" altLang="en-US" sz="1800" b="1" kern="1200" dirty="0" smtClean="0">
                          <a:solidFill>
                            <a:schemeClr val="bg1"/>
                          </a:solidFill>
                          <a:effectLst/>
                        </a:rPr>
                        <a:t>锡盟</a:t>
                      </a:r>
                      <a:r>
                        <a:rPr lang="en-US" altLang="zh-CN" sz="1800" b="1" kern="1200" dirty="0" smtClean="0">
                          <a:solidFill>
                            <a:schemeClr val="bg1"/>
                          </a:solidFill>
                          <a:effectLst/>
                        </a:rPr>
                        <a:t>-</a:t>
                      </a:r>
                      <a:r>
                        <a:rPr lang="zh-CN" altLang="en-US" sz="1800" b="1" kern="1200" dirty="0" smtClean="0">
                          <a:solidFill>
                            <a:schemeClr val="bg1"/>
                          </a:solidFill>
                          <a:effectLst/>
                        </a:rPr>
                        <a:t>山东线路（河北段）</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76280603"/>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天津南交流工程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22172403"/>
                  </a:ext>
                </a:extLst>
              </a:tr>
              <a:tr h="370840">
                <a:tc>
                  <a:txBody>
                    <a:bodyPr/>
                    <a:lstStyle/>
                    <a:p>
                      <a:r>
                        <a:rPr lang="zh-CN" altLang="en-US" sz="1800" b="1" kern="1200" dirty="0" smtClean="0">
                          <a:solidFill>
                            <a:schemeClr val="bg1"/>
                          </a:solidFill>
                          <a:effectLst/>
                        </a:rPr>
                        <a:t>北京西（雄安）</a:t>
                      </a:r>
                      <a:r>
                        <a:rPr lang="en-US" altLang="zh-CN" sz="1800" b="1" kern="1200" dirty="0" smtClean="0">
                          <a:solidFill>
                            <a:schemeClr val="bg1"/>
                          </a:solidFill>
                          <a:effectLst/>
                        </a:rPr>
                        <a:t>-</a:t>
                      </a:r>
                      <a:r>
                        <a:rPr lang="zh-CN" altLang="en-US" sz="1800" b="1" kern="1200" dirty="0" smtClean="0">
                          <a:solidFill>
                            <a:schemeClr val="bg1"/>
                          </a:solidFill>
                          <a:effectLst/>
                        </a:rPr>
                        <a:t>石家庄交流工程</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1228929346"/>
                  </a:ext>
                </a:extLst>
              </a:tr>
              <a:tr h="370840">
                <a:tc>
                  <a:txBody>
                    <a:bodyPr/>
                    <a:lstStyle/>
                    <a:p>
                      <a:r>
                        <a:rPr lang="zh-CN" altLang="en-US" sz="1800" b="1" kern="1200" dirty="0" smtClean="0">
                          <a:solidFill>
                            <a:schemeClr val="bg1"/>
                          </a:solidFill>
                          <a:effectLst/>
                        </a:rPr>
                        <a:t>蒙西</a:t>
                      </a:r>
                      <a:r>
                        <a:rPr lang="en-US" altLang="zh-CN" sz="1800" b="1" kern="1200" dirty="0" smtClean="0">
                          <a:solidFill>
                            <a:schemeClr val="bg1"/>
                          </a:solidFill>
                          <a:effectLst/>
                        </a:rPr>
                        <a:t>-</a:t>
                      </a:r>
                      <a:r>
                        <a:rPr lang="zh-CN" altLang="en-US" sz="1800" b="1" kern="1200" dirty="0" smtClean="0">
                          <a:solidFill>
                            <a:schemeClr val="bg1"/>
                          </a:solidFill>
                          <a:effectLst/>
                        </a:rPr>
                        <a:t>晋中高压线路</a:t>
                      </a:r>
                      <a:endParaRPr lang="zh-CN" altLang="en-US" b="1" dirty="0">
                        <a:solidFill>
                          <a:schemeClr val="bg1"/>
                        </a:solidFill>
                      </a:endParaRPr>
                    </a:p>
                  </a:txBody>
                  <a:tcPr>
                    <a:solidFill>
                      <a:srgbClr val="001E36"/>
                    </a:solidFill>
                  </a:tcPr>
                </a:tc>
                <a:extLst>
                  <a:ext uri="{0D108BD9-81ED-4DB2-BD59-A6C34878D82A}">
                    <a16:rowId xmlns:a16="http://schemas.microsoft.com/office/drawing/2014/main" val="268065100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44196" y="1243188"/>
            <a:ext cx="8103870" cy="2349866"/>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smtClean="0">
                <a:latin typeface="+mn-lt"/>
                <a:ea typeface="+mn-ea"/>
                <a:cs typeface="+mn-ea"/>
                <a:sym typeface="+mn-lt"/>
              </a:rPr>
              <a:t>团队成员</a:t>
            </a:r>
            <a:endParaRPr lang="zh-CN" altLang="en-US" dirty="0">
              <a:latin typeface="+mn-lt"/>
              <a:ea typeface="+mn-ea"/>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7572" y="1376536"/>
            <a:ext cx="5816733" cy="645160"/>
          </a:xfrm>
          <a:prstGeom prst="rect">
            <a:avLst/>
          </a:prstGeom>
          <a:noFill/>
        </p:spPr>
        <p:txBody>
          <a:bodyPr wrap="square" rtlCol="0">
            <a:spAutoFit/>
          </a:bodyPr>
          <a:lstStyle/>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电气工程专业博士</a:t>
            </a:r>
          </a:p>
          <a:p>
            <a:r>
              <a:rPr lang="zh-CN" altLang="en-US" u="sng" dirty="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华北电力大学电力工程系教师</a:t>
            </a:r>
          </a:p>
        </p:txBody>
      </p:sp>
      <p:sp>
        <p:nvSpPr>
          <p:cNvPr id="5" name="文本框 4"/>
          <p:cNvSpPr txBox="1"/>
          <p:nvPr/>
        </p:nvSpPr>
        <p:spPr>
          <a:xfrm>
            <a:off x="4497572" y="2021696"/>
            <a:ext cx="7457361" cy="1348061"/>
          </a:xfrm>
          <a:prstGeom prst="rect">
            <a:avLst/>
          </a:prstGeom>
          <a:noFill/>
        </p:spPr>
        <p:txBody>
          <a:bodyPr wrap="square" rtlCol="0">
            <a:spAutoFit/>
          </a:bodyPr>
          <a:lstStyle/>
          <a:p>
            <a:pPr fontAlgn="auto">
              <a:lnSpc>
                <a:spcPct val="120000"/>
              </a:lnSpc>
            </a:pP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曾获得河北省科技进步一等奖</a:t>
            </a: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获得</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省部级以上科技竞赛奖励</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29</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项，累积申请技术成果相关专利</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20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余项，发表学术论文</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14</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篇</a:t>
            </a:r>
            <a:r>
              <a:rPr lang="zh-CN" altLang="en-US" sz="1700" u="sng" spc="110" dirty="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承担</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及参与纵向横向科研项目</a:t>
            </a:r>
            <a:r>
              <a:rPr lang="en-US" altLang="zh-CN"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10</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余</a:t>
            </a: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项</a:t>
            </a:r>
            <a:endParaRPr lang="en-US" altLang="zh-CN"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endParaRPr>
          </a:p>
          <a:p>
            <a:pPr fontAlgn="auto">
              <a:lnSpc>
                <a:spcPct val="120000"/>
              </a:lnSpc>
            </a:pPr>
            <a:r>
              <a:rPr lang="zh-CN" altLang="en-US" sz="1700" u="sng" spc="110" dirty="0" smtClean="0">
                <a:solidFill>
                  <a:schemeClr val="bg1"/>
                </a:solidFill>
                <a:uFillTx/>
                <a:latin typeface="方正兰亭纤黑_GBK" panose="02000000000000000000" pitchFamily="2" charset="-122"/>
                <a:ea typeface="方正兰亭纤黑_GBK" panose="02000000000000000000" pitchFamily="2" charset="-122"/>
                <a:cs typeface="+mn-ea"/>
                <a:sym typeface="+mn-lt"/>
              </a:rPr>
              <a:t>个人</a:t>
            </a:r>
            <a:r>
              <a:rPr lang="zh-CN" altLang="en-US" sz="1700" u="sng" spc="110" dirty="0">
                <a:solidFill>
                  <a:schemeClr val="bg1"/>
                </a:solidFill>
                <a:uFillTx/>
                <a:latin typeface="方正兰亭纤黑_GBK" panose="02000000000000000000" pitchFamily="2" charset="-122"/>
                <a:ea typeface="方正兰亭纤黑_GBK" panose="02000000000000000000" pitchFamily="2" charset="-122"/>
                <a:cs typeface="+mn-ea"/>
                <a:sym typeface="+mn-lt"/>
              </a:rPr>
              <a:t>创办有公司一家</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8439" t="31028" r="15922" b="28315"/>
          <a:stretch/>
        </p:blipFill>
        <p:spPr>
          <a:xfrm>
            <a:off x="1204855" y="1243188"/>
            <a:ext cx="1592133" cy="2127450"/>
          </a:xfrm>
          <a:prstGeom prst="rect">
            <a:avLst/>
          </a:prstGeom>
        </p:spPr>
      </p:pic>
      <p:sp>
        <p:nvSpPr>
          <p:cNvPr id="10" name="矩形 9"/>
          <p:cNvSpPr/>
          <p:nvPr/>
        </p:nvSpPr>
        <p:spPr>
          <a:xfrm>
            <a:off x="3944196" y="4238214"/>
            <a:ext cx="8103870" cy="1839857"/>
          </a:xfrm>
          <a:prstGeom prst="rect">
            <a:avLst/>
          </a:prstGeom>
          <a:solidFill>
            <a:srgbClr val="2C71FC">
              <a:alpha val="15000"/>
            </a:srgbClr>
          </a:solidFill>
          <a:ln>
            <a:noFill/>
          </a:ln>
          <a:effectLst>
            <a:outerShdw blurRad="50800" dist="508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87504" y="4387668"/>
            <a:ext cx="6483696" cy="1378839"/>
          </a:xfrm>
          <a:prstGeom prst="rect">
            <a:avLst/>
          </a:prstGeom>
          <a:noFill/>
        </p:spPr>
        <p:txBody>
          <a:bodyPr wrap="square" rtlCol="0">
            <a:spAutoFit/>
          </a:bodyPr>
          <a:lstStyle/>
          <a:p>
            <a:pPr>
              <a:lnSpc>
                <a:spcPct val="110000"/>
              </a:lnSpc>
            </a:pP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华北电力大学电气工程专业学生</a:t>
            </a:r>
            <a:r>
              <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校三好学生</a:t>
            </a:r>
            <a:endPar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参与</a:t>
            </a:r>
            <a:r>
              <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3</a:t>
            </a: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项人工智能行业落地项目，中国机器人大赛二等奖</a:t>
            </a:r>
            <a:endPar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熟悉</a:t>
            </a:r>
            <a:r>
              <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CV</a:t>
            </a: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t>
            </a:r>
            <a:r>
              <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AI</a:t>
            </a: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领域技术</a:t>
            </a:r>
            <a:endParaRPr lang="en-US" altLang="zh-CN"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nSpc>
                <a:spcPct val="110000"/>
              </a:lnSpc>
            </a:pPr>
            <a:r>
              <a:rPr lang="zh-CN" altLang="en-US" sz="1900" u="sng" dirty="0" smtClean="0">
                <a:solidFill>
                  <a:schemeClr val="bg1"/>
                </a:solidFill>
                <a:latin typeface="方正兰亭纤黑_GBK" panose="02000000000000000000" pitchFamily="2" charset="-122"/>
                <a:ea typeface="方正兰亭纤黑_GBK" panose="02000000000000000000" pitchFamily="2" charset="-122"/>
                <a:cs typeface="+mn-ea"/>
                <a:sym typeface="+mn-lt"/>
              </a:rPr>
              <a:t>产品意识与技术并重，华北电力大学创新创业实验班学生</a:t>
            </a:r>
            <a:endParaRPr lang="zh-CN" altLang="en-US" sz="1900" u="sng"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4" name="文本框 13"/>
          <p:cNvSpPr txBox="1"/>
          <p:nvPr/>
        </p:nvSpPr>
        <p:spPr>
          <a:xfrm>
            <a:off x="1001313" y="3429000"/>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合作教师</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裴少通</a:t>
            </a:r>
            <a:endParaRPr lang="zh-CN" altLang="en-US" u="sng" dirty="0">
              <a:solidFill>
                <a:schemeClr val="bg1"/>
              </a:solidFill>
              <a:cs typeface="+mn-ea"/>
              <a:sym typeface="+mn-lt"/>
            </a:endParaRPr>
          </a:p>
        </p:txBody>
      </p:sp>
      <p:sp>
        <p:nvSpPr>
          <p:cNvPr id="15" name="文本框 14"/>
          <p:cNvSpPr txBox="1"/>
          <p:nvPr/>
        </p:nvSpPr>
        <p:spPr>
          <a:xfrm>
            <a:off x="1037446" y="6245537"/>
            <a:ext cx="1923540" cy="646331"/>
          </a:xfrm>
          <a:prstGeom prst="rect">
            <a:avLst/>
          </a:prstGeom>
          <a:noFill/>
        </p:spPr>
        <p:txBody>
          <a:bodyPr wrap="square" rtlCol="0">
            <a:spAutoFit/>
          </a:bodyPr>
          <a:lstStyle/>
          <a:p>
            <a:pPr algn="ctr"/>
            <a:r>
              <a:rPr lang="zh-CN" altLang="en-US" u="sng" dirty="0" smtClean="0">
                <a:solidFill>
                  <a:schemeClr val="bg1"/>
                </a:solidFill>
                <a:cs typeface="+mn-ea"/>
                <a:sym typeface="+mn-lt"/>
              </a:rPr>
              <a:t>项目负责人</a:t>
            </a:r>
            <a:endParaRPr lang="en-US" altLang="zh-CN" u="sng" dirty="0" smtClean="0">
              <a:solidFill>
                <a:schemeClr val="bg1"/>
              </a:solidFill>
              <a:cs typeface="+mn-ea"/>
              <a:sym typeface="+mn-lt"/>
            </a:endParaRPr>
          </a:p>
          <a:p>
            <a:pPr algn="ctr"/>
            <a:r>
              <a:rPr lang="zh-CN" altLang="en-US" u="sng" dirty="0" smtClean="0">
                <a:solidFill>
                  <a:schemeClr val="bg1"/>
                </a:solidFill>
                <a:cs typeface="+mn-ea"/>
                <a:sym typeface="+mn-lt"/>
              </a:rPr>
              <a:t>张行远</a:t>
            </a:r>
            <a:endParaRPr lang="zh-CN" altLang="en-US" u="sng" dirty="0">
              <a:solidFill>
                <a:schemeClr val="bg1"/>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7614" y="4104512"/>
            <a:ext cx="1470937" cy="2111844"/>
          </a:xfrm>
          <a:prstGeom prst="rect">
            <a:avLst/>
          </a:prstGeom>
        </p:spPr>
      </p:pic>
    </p:spTree>
    <p:extLst>
      <p:ext uri="{BB962C8B-B14F-4D97-AF65-F5344CB8AC3E}">
        <p14:creationId xmlns:p14="http://schemas.microsoft.com/office/powerpoint/2010/main" val="304392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dirty="0" smtClean="0">
                <a:latin typeface="微软雅黑" panose="020B0503020204020204" pitchFamily="34" charset="-122"/>
                <a:ea typeface="微软雅黑" panose="020B0503020204020204" pitchFamily="34" charset="-122"/>
                <a:cs typeface="微软雅黑" panose="020B0503020204020204" pitchFamily="34" charset="-122"/>
              </a:rPr>
              <a:t>团队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成员</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171" t="11969" r="8139"/>
          <a:stretch/>
        </p:blipFill>
        <p:spPr>
          <a:xfrm>
            <a:off x="3870124" y="3968829"/>
            <a:ext cx="1648946" cy="2517399"/>
          </a:xfrm>
          <a:prstGeom prst="rect">
            <a:avLst/>
          </a:prstGeom>
        </p:spPr>
      </p:pic>
      <p:sp>
        <p:nvSpPr>
          <p:cNvPr id="8" name="文本框 7"/>
          <p:cNvSpPr txBox="1"/>
          <p:nvPr/>
        </p:nvSpPr>
        <p:spPr>
          <a:xfrm>
            <a:off x="1958896" y="4037365"/>
            <a:ext cx="2044480" cy="2169825"/>
          </a:xfrm>
          <a:prstGeom prst="rect">
            <a:avLst/>
          </a:prstGeom>
          <a:noFill/>
        </p:spPr>
        <p:txBody>
          <a:bodyPr wrap="square" rtlCol="0">
            <a:spAutoFit/>
          </a:bodyPr>
          <a:lstStyle/>
          <a:p>
            <a:pPr algn="ctr">
              <a:lnSpc>
                <a:spcPct val="150000"/>
              </a:lnSpc>
            </a:pPr>
            <a:r>
              <a:rPr lang="zh-CN" altLang="en-US" sz="1500" dirty="0" smtClean="0">
                <a:solidFill>
                  <a:schemeClr val="accent1"/>
                </a:solidFill>
              </a:rPr>
              <a:t>尹晓辉 技术副总监</a:t>
            </a:r>
            <a:endParaRPr lang="en-US" altLang="zh-CN" sz="1500" dirty="0" smtClean="0">
              <a:solidFill>
                <a:schemeClr val="accent1"/>
              </a:solidFill>
            </a:endParaRPr>
          </a:p>
          <a:p>
            <a:pPr algn="ctr">
              <a:lnSpc>
                <a:spcPct val="150000"/>
              </a:lnSpc>
            </a:pPr>
            <a:r>
              <a:rPr lang="zh-CN" altLang="zh-CN" sz="1500" dirty="0" smtClean="0">
                <a:solidFill>
                  <a:schemeClr val="bg2"/>
                </a:solidFill>
              </a:rPr>
              <a:t>计算机</a:t>
            </a:r>
            <a:r>
              <a:rPr lang="zh-CN" altLang="en-US" sz="1500" dirty="0">
                <a:solidFill>
                  <a:schemeClr val="bg2"/>
                </a:solidFill>
              </a:rPr>
              <a:t>本科</a:t>
            </a:r>
            <a:r>
              <a:rPr lang="zh-CN" altLang="en-US" sz="1500" dirty="0" smtClean="0">
                <a:solidFill>
                  <a:schemeClr val="bg2"/>
                </a:solidFill>
              </a:rPr>
              <a:t>优秀学生</a:t>
            </a:r>
            <a:r>
              <a:rPr lang="zh-CN" altLang="zh-CN" sz="1500" dirty="0" smtClean="0">
                <a:solidFill>
                  <a:schemeClr val="bg2"/>
                </a:solidFill>
              </a:rPr>
              <a:t>，</a:t>
            </a:r>
            <a:r>
              <a:rPr lang="zh-CN" altLang="zh-CN" sz="1500" dirty="0">
                <a:solidFill>
                  <a:schemeClr val="bg2"/>
                </a:solidFill>
              </a:rPr>
              <a:t>参与多项创新创业类大赛，社会实践丰富，成绩优异，负责自动导航巡检研究、技术。</a:t>
            </a:r>
            <a:endParaRPr lang="en-US" altLang="zh-CN" sz="1500" u="sng" dirty="0" smtClean="0">
              <a:solidFill>
                <a:schemeClr val="bg2"/>
              </a:solidFill>
            </a:endParaRPr>
          </a:p>
        </p:txBody>
      </p:sp>
      <p:sp>
        <p:nvSpPr>
          <p:cNvPr id="9" name="文本框 8"/>
          <p:cNvSpPr txBox="1"/>
          <p:nvPr/>
        </p:nvSpPr>
        <p:spPr>
          <a:xfrm>
            <a:off x="5519070" y="728199"/>
            <a:ext cx="1994095" cy="2169825"/>
          </a:xfrm>
          <a:prstGeom prst="rect">
            <a:avLst/>
          </a:prstGeom>
          <a:noFill/>
        </p:spPr>
        <p:txBody>
          <a:bodyPr wrap="square" rtlCol="0">
            <a:spAutoFit/>
          </a:bodyPr>
          <a:lstStyle/>
          <a:p>
            <a:pPr algn="ctr">
              <a:lnSpc>
                <a:spcPct val="150000"/>
              </a:lnSpc>
            </a:pPr>
            <a:r>
              <a:rPr lang="zh-CN" altLang="en-US" sz="1500" dirty="0" smtClean="0">
                <a:solidFill>
                  <a:schemeClr val="accent1"/>
                </a:solidFill>
              </a:rPr>
              <a:t>常得旺 财务总监</a:t>
            </a:r>
            <a:endParaRPr lang="en-US" altLang="zh-CN" sz="1500" dirty="0" smtClean="0">
              <a:solidFill>
                <a:schemeClr val="accent1"/>
              </a:solidFill>
            </a:endParaRPr>
          </a:p>
          <a:p>
            <a:pPr algn="ctr">
              <a:lnSpc>
                <a:spcPct val="150000"/>
              </a:lnSpc>
            </a:pPr>
            <a:r>
              <a:rPr lang="zh-CN" altLang="en-US" sz="1500" dirty="0" smtClean="0">
                <a:solidFill>
                  <a:schemeClr val="bg2"/>
                </a:solidFill>
              </a:rPr>
              <a:t>工商管理本科，</a:t>
            </a:r>
            <a:r>
              <a:rPr lang="zh-CN" altLang="zh-CN" sz="1500" dirty="0" smtClean="0">
                <a:solidFill>
                  <a:schemeClr val="bg2"/>
                </a:solidFill>
              </a:rPr>
              <a:t>创行社团成员 ，参与多项创新创业类大赛，有一定社会实践经验，负责项目财务管理。</a:t>
            </a:r>
            <a:endParaRPr lang="zh-CN" altLang="en-US" sz="1500" dirty="0">
              <a:solidFill>
                <a:schemeClr val="bg2"/>
              </a:solidFill>
            </a:endParaRPr>
          </a:p>
        </p:txBody>
      </p:sp>
      <p:sp>
        <p:nvSpPr>
          <p:cNvPr id="10" name="文本框 9"/>
          <p:cNvSpPr txBox="1"/>
          <p:nvPr/>
        </p:nvSpPr>
        <p:spPr>
          <a:xfrm>
            <a:off x="5467582" y="3995678"/>
            <a:ext cx="2013655" cy="2862322"/>
          </a:xfrm>
          <a:prstGeom prst="rect">
            <a:avLst/>
          </a:prstGeom>
          <a:noFill/>
        </p:spPr>
        <p:txBody>
          <a:bodyPr wrap="square" rtlCol="0">
            <a:spAutoFit/>
          </a:bodyPr>
          <a:lstStyle/>
          <a:p>
            <a:pPr algn="ctr">
              <a:lnSpc>
                <a:spcPct val="150000"/>
              </a:lnSpc>
            </a:pPr>
            <a:r>
              <a:rPr lang="zh-CN" altLang="en-US" sz="1500" dirty="0" smtClean="0">
                <a:solidFill>
                  <a:schemeClr val="accent1"/>
                </a:solidFill>
              </a:rPr>
              <a:t> 郑志宇 技术副总监</a:t>
            </a:r>
            <a:endParaRPr lang="en-US" altLang="zh-CN" sz="1500" dirty="0" smtClean="0">
              <a:solidFill>
                <a:schemeClr val="accent1"/>
              </a:solidFill>
            </a:endParaRPr>
          </a:p>
          <a:p>
            <a:pPr algn="ctr">
              <a:lnSpc>
                <a:spcPct val="150000"/>
              </a:lnSpc>
            </a:pPr>
            <a:r>
              <a:rPr lang="zh-CN" altLang="en-US" sz="1500" dirty="0" smtClean="0">
                <a:solidFill>
                  <a:schemeClr val="bg1"/>
                </a:solidFill>
              </a:rPr>
              <a:t>应用化学本科完成国家级大学生创新创业项目</a:t>
            </a:r>
            <a:r>
              <a:rPr lang="en-US" altLang="zh-CN" sz="1500" dirty="0" smtClean="0">
                <a:solidFill>
                  <a:schemeClr val="bg1"/>
                </a:solidFill>
              </a:rPr>
              <a:t>1</a:t>
            </a:r>
            <a:r>
              <a:rPr lang="zh-CN" altLang="en-US" sz="1500" dirty="0" smtClean="0">
                <a:solidFill>
                  <a:schemeClr val="bg1"/>
                </a:solidFill>
              </a:rPr>
              <a:t>项，多次参加创业大赛，负责搭建软件平台与</a:t>
            </a:r>
            <a:r>
              <a:rPr lang="en-US" altLang="zh-CN" sz="1500" dirty="0" smtClean="0">
                <a:solidFill>
                  <a:schemeClr val="bg1"/>
                </a:solidFill>
              </a:rPr>
              <a:t>API</a:t>
            </a:r>
            <a:r>
              <a:rPr lang="zh-CN" altLang="en-US" sz="1500" dirty="0" smtClean="0">
                <a:solidFill>
                  <a:schemeClr val="bg1"/>
                </a:solidFill>
              </a:rPr>
              <a:t>接口服务器维护</a:t>
            </a:r>
            <a:endParaRPr lang="en-US" altLang="zh-CN" sz="1500" dirty="0" smtClean="0">
              <a:solidFill>
                <a:schemeClr val="bg1"/>
              </a:solidFill>
            </a:endParaRPr>
          </a:p>
          <a:p>
            <a:pPr>
              <a:lnSpc>
                <a:spcPct val="150000"/>
              </a:lnSpc>
            </a:pPr>
            <a:endParaRPr lang="zh-CN" altLang="en-US" sz="1500" dirty="0">
              <a:solidFill>
                <a:schemeClr val="bg1"/>
              </a:solidFill>
            </a:endParaRPr>
          </a:p>
        </p:txBody>
      </p:sp>
      <p:sp>
        <p:nvSpPr>
          <p:cNvPr id="11" name="文本框 10"/>
          <p:cNvSpPr txBox="1"/>
          <p:nvPr/>
        </p:nvSpPr>
        <p:spPr>
          <a:xfrm>
            <a:off x="9300459" y="728199"/>
            <a:ext cx="2013655" cy="2862322"/>
          </a:xfrm>
          <a:prstGeom prst="rect">
            <a:avLst/>
          </a:prstGeom>
          <a:noFill/>
        </p:spPr>
        <p:txBody>
          <a:bodyPr wrap="square" rtlCol="0">
            <a:spAutoFit/>
          </a:bodyPr>
          <a:lstStyle/>
          <a:p>
            <a:pPr algn="ctr">
              <a:lnSpc>
                <a:spcPct val="150000"/>
              </a:lnSpc>
            </a:pPr>
            <a:r>
              <a:rPr lang="zh-CN" altLang="en-US" sz="1500" dirty="0" smtClean="0">
                <a:solidFill>
                  <a:schemeClr val="accent1"/>
                </a:solidFill>
              </a:rPr>
              <a:t>刘珂 产品经理</a:t>
            </a:r>
            <a:endParaRPr lang="en-US" altLang="zh-CN" sz="1500" dirty="0" smtClean="0">
              <a:solidFill>
                <a:schemeClr val="accent1"/>
              </a:solidFill>
            </a:endParaRPr>
          </a:p>
          <a:p>
            <a:pPr algn="ctr">
              <a:lnSpc>
                <a:spcPct val="150000"/>
              </a:lnSpc>
            </a:pPr>
            <a:r>
              <a:rPr lang="zh-CN" altLang="en-US" sz="1500" dirty="0" smtClean="0">
                <a:solidFill>
                  <a:schemeClr val="bg2"/>
                </a:solidFill>
              </a:rPr>
              <a:t>电气工程本科，</a:t>
            </a:r>
            <a:r>
              <a:rPr lang="zh-CN" altLang="zh-CN" sz="1500" dirty="0" smtClean="0">
                <a:solidFill>
                  <a:schemeClr val="bg2"/>
                </a:solidFill>
              </a:rPr>
              <a:t>曾获思</a:t>
            </a:r>
            <a:r>
              <a:rPr lang="zh-CN" altLang="zh-CN" sz="1500" dirty="0">
                <a:solidFill>
                  <a:schemeClr val="bg2"/>
                </a:solidFill>
              </a:rPr>
              <a:t>源社会奖学金、多项创新创业类</a:t>
            </a:r>
            <a:r>
              <a:rPr lang="zh-CN" altLang="zh-CN" sz="1500" dirty="0" smtClean="0">
                <a:solidFill>
                  <a:schemeClr val="bg2"/>
                </a:solidFill>
              </a:rPr>
              <a:t>大赛奖</a:t>
            </a:r>
            <a:r>
              <a:rPr lang="zh-CN" altLang="zh-CN" sz="1500" dirty="0">
                <a:solidFill>
                  <a:schemeClr val="bg2"/>
                </a:solidFill>
              </a:rPr>
              <a:t>项</a:t>
            </a:r>
            <a:r>
              <a:rPr lang="zh-CN" altLang="zh-CN" sz="1500" dirty="0" smtClean="0">
                <a:solidFill>
                  <a:schemeClr val="bg2"/>
                </a:solidFill>
              </a:rPr>
              <a:t>、</a:t>
            </a:r>
            <a:r>
              <a:rPr lang="en-US" altLang="zh-CN" sz="1500" dirty="0" smtClean="0">
                <a:solidFill>
                  <a:schemeClr val="bg2"/>
                </a:solidFill>
              </a:rPr>
              <a:t>2019-2020</a:t>
            </a:r>
            <a:r>
              <a:rPr lang="zh-CN" altLang="zh-CN" sz="1500" dirty="0">
                <a:solidFill>
                  <a:schemeClr val="bg2"/>
                </a:solidFill>
              </a:rPr>
              <a:t>创新创业先进个人，负责项目</a:t>
            </a:r>
            <a:r>
              <a:rPr lang="zh-CN" altLang="zh-CN" sz="1500" dirty="0" smtClean="0">
                <a:solidFill>
                  <a:schemeClr val="bg2"/>
                </a:solidFill>
              </a:rPr>
              <a:t>运营</a:t>
            </a:r>
            <a:r>
              <a:rPr lang="zh-CN" altLang="en-US" sz="1500" dirty="0" smtClean="0">
                <a:solidFill>
                  <a:schemeClr val="bg2"/>
                </a:solidFill>
              </a:rPr>
              <a:t>、产品品控与设计</a:t>
            </a:r>
            <a:r>
              <a:rPr lang="zh-CN" altLang="zh-CN" sz="1500" dirty="0" smtClean="0">
                <a:solidFill>
                  <a:schemeClr val="bg2"/>
                </a:solidFill>
              </a:rPr>
              <a:t>。</a:t>
            </a:r>
            <a:endParaRPr lang="zh-CN" altLang="en-US" sz="1500" dirty="0">
              <a:solidFill>
                <a:schemeClr val="bg2"/>
              </a:solidFill>
            </a:endParaRPr>
          </a:p>
        </p:txBody>
      </p:sp>
      <p:sp>
        <p:nvSpPr>
          <p:cNvPr id="12" name="文本框 11"/>
          <p:cNvSpPr txBox="1"/>
          <p:nvPr/>
        </p:nvSpPr>
        <p:spPr>
          <a:xfrm>
            <a:off x="1904825" y="356244"/>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dirty="0" smtClean="0">
                <a:solidFill>
                  <a:schemeClr val="accent1"/>
                </a:solidFill>
              </a:rPr>
              <a:t>马子儒 技术总监</a:t>
            </a:r>
            <a:endParaRPr lang="en-US" altLang="zh-CN" sz="1500" dirty="0" smtClean="0">
              <a:solidFill>
                <a:schemeClr val="accent1"/>
              </a:solidFill>
            </a:endParaRPr>
          </a:p>
          <a:p>
            <a:pPr algn="ctr">
              <a:lnSpc>
                <a:spcPct val="150000"/>
              </a:lnSpc>
            </a:pPr>
            <a:r>
              <a:rPr lang="zh-CN" altLang="en-US" sz="1500" dirty="0" smtClean="0">
                <a:solidFill>
                  <a:schemeClr val="bg2"/>
                </a:solidFill>
              </a:rPr>
              <a:t>电气工程硕士，曾</a:t>
            </a:r>
            <a:r>
              <a:rPr lang="zh-CN" altLang="zh-CN" sz="1500" dirty="0" smtClean="0">
                <a:solidFill>
                  <a:schemeClr val="bg2"/>
                </a:solidFill>
              </a:rPr>
              <a:t>在</a:t>
            </a:r>
            <a:r>
              <a:rPr lang="zh-CN" altLang="zh-CN" sz="1500" dirty="0">
                <a:solidFill>
                  <a:schemeClr val="bg2"/>
                </a:solidFill>
              </a:rPr>
              <a:t>国家电网中国电力科学研究院、国家电网泰州供电公司输电智能运检中心、南方电网中山供电公司实践，负责算法研究。</a:t>
            </a:r>
            <a:endParaRPr lang="en-US" altLang="zh-CN" sz="1500" dirty="0" smtClean="0">
              <a:solidFill>
                <a:schemeClr val="bg2"/>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7839"/>
          <a:stretch/>
        </p:blipFill>
        <p:spPr>
          <a:xfrm>
            <a:off x="7582339" y="772161"/>
            <a:ext cx="1632048" cy="237673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24" y="3968829"/>
            <a:ext cx="1646550" cy="230689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2339" y="3968829"/>
            <a:ext cx="1718120" cy="2306899"/>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11805" r="12962" b="5176"/>
          <a:stretch/>
        </p:blipFill>
        <p:spPr>
          <a:xfrm>
            <a:off x="3817848" y="772160"/>
            <a:ext cx="1705825" cy="2456595"/>
          </a:xfrm>
          <a:prstGeom prst="rect">
            <a:avLst/>
          </a:prstGeom>
        </p:spPr>
      </p:pic>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l="10257" r="12448"/>
          <a:stretch/>
        </p:blipFill>
        <p:spPr>
          <a:xfrm>
            <a:off x="277584" y="848924"/>
            <a:ext cx="1743764" cy="2379831"/>
          </a:xfrm>
          <a:prstGeom prst="rect">
            <a:avLst/>
          </a:prstGeom>
        </p:spPr>
      </p:pic>
      <p:sp>
        <p:nvSpPr>
          <p:cNvPr id="16" name="文本框 15"/>
          <p:cNvSpPr txBox="1"/>
          <p:nvPr/>
        </p:nvSpPr>
        <p:spPr>
          <a:xfrm>
            <a:off x="9443405" y="3450118"/>
            <a:ext cx="2044480" cy="3208571"/>
          </a:xfrm>
          <a:prstGeom prst="rect">
            <a:avLst/>
          </a:prstGeom>
          <a:noFill/>
        </p:spPr>
        <p:txBody>
          <a:bodyPr wrap="square" rtlCol="0">
            <a:spAutoFit/>
          </a:bodyPr>
          <a:lstStyle/>
          <a:p>
            <a:pPr algn="ctr">
              <a:lnSpc>
                <a:spcPct val="150000"/>
              </a:lnSpc>
            </a:pPr>
            <a:endParaRPr lang="en-US" altLang="zh-CN" sz="1500" u="sng" dirty="0" smtClean="0">
              <a:solidFill>
                <a:schemeClr val="bg2"/>
              </a:solidFill>
            </a:endParaRPr>
          </a:p>
          <a:p>
            <a:pPr algn="ctr">
              <a:lnSpc>
                <a:spcPct val="150000"/>
              </a:lnSpc>
            </a:pPr>
            <a:r>
              <a:rPr lang="zh-CN" altLang="en-US" sz="1500" dirty="0" smtClean="0">
                <a:solidFill>
                  <a:schemeClr val="accent1"/>
                </a:solidFill>
              </a:rPr>
              <a:t>王丹阳 市场总监</a:t>
            </a:r>
            <a:endParaRPr lang="en-US" altLang="zh-CN" sz="1500" dirty="0" smtClean="0">
              <a:solidFill>
                <a:schemeClr val="accent1"/>
              </a:solidFill>
            </a:endParaRPr>
          </a:p>
          <a:p>
            <a:pPr algn="ctr">
              <a:lnSpc>
                <a:spcPct val="150000"/>
              </a:lnSpc>
            </a:pPr>
            <a:r>
              <a:rPr lang="zh-CN" altLang="en-US" sz="1500" dirty="0" smtClean="0">
                <a:solidFill>
                  <a:schemeClr val="bg2"/>
                </a:solidFill>
              </a:rPr>
              <a:t>电气工程</a:t>
            </a:r>
            <a:r>
              <a:rPr lang="zh-CN" altLang="en-US" sz="1500" dirty="0">
                <a:solidFill>
                  <a:schemeClr val="bg2"/>
                </a:solidFill>
              </a:rPr>
              <a:t>本科</a:t>
            </a:r>
            <a:r>
              <a:rPr lang="zh-CN" altLang="en-US" sz="1500" dirty="0" smtClean="0">
                <a:solidFill>
                  <a:schemeClr val="bg2"/>
                </a:solidFill>
              </a:rPr>
              <a:t>，</a:t>
            </a:r>
            <a:r>
              <a:rPr lang="zh-CN" altLang="zh-CN" sz="1500" dirty="0" smtClean="0">
                <a:solidFill>
                  <a:schemeClr val="bg2"/>
                </a:solidFill>
              </a:rPr>
              <a:t>多次</a:t>
            </a:r>
            <a:r>
              <a:rPr lang="zh-CN" altLang="zh-CN" sz="1500" dirty="0">
                <a:solidFill>
                  <a:schemeClr val="bg2"/>
                </a:solidFill>
              </a:rPr>
              <a:t>跟随学校老师参与电力相关项目</a:t>
            </a:r>
            <a:r>
              <a:rPr lang="zh-CN" altLang="zh-CN" sz="1500" dirty="0" smtClean="0">
                <a:solidFill>
                  <a:schemeClr val="bg2"/>
                </a:solidFill>
              </a:rPr>
              <a:t>，</a:t>
            </a:r>
            <a:r>
              <a:rPr lang="zh-CN" altLang="en-US" sz="1500" dirty="0" smtClean="0">
                <a:solidFill>
                  <a:schemeClr val="bg2"/>
                </a:solidFill>
              </a:rPr>
              <a:t>对于</a:t>
            </a:r>
            <a:r>
              <a:rPr lang="zh-CN" altLang="zh-CN" sz="1500" dirty="0" smtClean="0">
                <a:solidFill>
                  <a:schemeClr val="bg2"/>
                </a:solidFill>
              </a:rPr>
              <a:t>电力</a:t>
            </a:r>
            <a:r>
              <a:rPr lang="zh-CN" altLang="zh-CN" sz="1500" dirty="0">
                <a:solidFill>
                  <a:schemeClr val="bg2"/>
                </a:solidFill>
              </a:rPr>
              <a:t>企业有一定认识，在</a:t>
            </a:r>
            <a:r>
              <a:rPr lang="zh-CN" altLang="zh-CN" sz="1500" dirty="0" smtClean="0">
                <a:solidFill>
                  <a:schemeClr val="bg2"/>
                </a:solidFill>
              </a:rPr>
              <a:t>市场方面</a:t>
            </a:r>
            <a:r>
              <a:rPr lang="zh-CN" altLang="zh-CN" sz="1500" dirty="0">
                <a:solidFill>
                  <a:schemeClr val="bg2"/>
                </a:solidFill>
              </a:rPr>
              <a:t>为团队打开销路，负责团队</a:t>
            </a:r>
            <a:r>
              <a:rPr lang="zh-CN" altLang="zh-CN" sz="1500" dirty="0" smtClean="0">
                <a:solidFill>
                  <a:schemeClr val="bg2"/>
                </a:solidFill>
              </a:rPr>
              <a:t>营销规划</a:t>
            </a:r>
            <a:r>
              <a:rPr lang="zh-CN" altLang="zh-CN" sz="1500" dirty="0">
                <a:solidFill>
                  <a:schemeClr val="bg2"/>
                </a:solidFill>
              </a:rPr>
              <a:t>商业</a:t>
            </a:r>
            <a:r>
              <a:rPr lang="zh-CN" altLang="zh-CN" sz="1500" dirty="0" smtClean="0">
                <a:solidFill>
                  <a:schemeClr val="bg2"/>
                </a:solidFill>
              </a:rPr>
              <a:t>模式。</a:t>
            </a:r>
            <a:endParaRPr lang="en-US" altLang="zh-CN" sz="1500" dirty="0" smtClean="0">
              <a:solidFill>
                <a:schemeClr val="bg2"/>
              </a:solidFill>
            </a:endParaRPr>
          </a:p>
        </p:txBody>
      </p:sp>
    </p:spTree>
    <p:extLst>
      <p:ext uri="{BB962C8B-B14F-4D97-AF65-F5344CB8AC3E}">
        <p14:creationId xmlns:p14="http://schemas.microsoft.com/office/powerpoint/2010/main" val="297393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0"/>
            <a:ext cx="12192000" cy="6856730"/>
            <a:chOff x="0" y="0"/>
            <a:chExt cx="19200" cy="10798"/>
          </a:xfrm>
        </p:grpSpPr>
        <p:grpSp>
          <p:nvGrpSpPr>
            <p:cNvPr id="19" name="组合 18"/>
            <p:cNvGrpSpPr/>
            <p:nvPr/>
          </p:nvGrpSpPr>
          <p:grpSpPr>
            <a:xfrm>
              <a:off x="0" y="0"/>
              <a:ext cx="19200" cy="10799"/>
              <a:chOff x="1" y="1217"/>
              <a:chExt cx="19081" cy="9452"/>
            </a:xfrm>
          </p:grpSpPr>
          <p:grpSp>
            <p:nvGrpSpPr>
              <p:cNvPr id="43" name="组合 42"/>
              <p:cNvGrpSpPr/>
              <p:nvPr/>
            </p:nvGrpSpPr>
            <p:grpSpPr>
              <a:xfrm>
                <a:off x="1" y="1217"/>
                <a:ext cx="19081" cy="9452"/>
                <a:chOff x="229868" y="772159"/>
                <a:chExt cx="5865924" cy="6085841"/>
              </a:xfrm>
            </p:grpSpPr>
            <p:sp>
              <p:nvSpPr>
                <p:cNvPr id="3" name="PA-矩形 2"/>
                <p:cNvSpPr/>
                <p:nvPr>
                  <p:custDataLst>
                    <p:tags r:id="rId2"/>
                  </p:custDataLst>
                </p:nvPr>
              </p:nvSpPr>
              <p:spPr>
                <a:xfrm>
                  <a:off x="3801500" y="4926396"/>
                  <a:ext cx="2294292" cy="193160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矩形 6"/>
                <p:cNvSpPr/>
                <p:nvPr>
                  <p:custDataLst>
                    <p:tags r:id="rId3"/>
                  </p:custDataLst>
                </p:nvPr>
              </p:nvSpPr>
              <p:spPr>
                <a:xfrm>
                  <a:off x="4659208" y="3214351"/>
                  <a:ext cx="1426747" cy="1712045"/>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PA-矩形 8"/>
                <p:cNvSpPr/>
                <p:nvPr>
                  <p:custDataLst>
                    <p:tags r:id="rId4"/>
                  </p:custDataLst>
                </p:nvPr>
              </p:nvSpPr>
              <p:spPr>
                <a:xfrm>
                  <a:off x="229868" y="4926396"/>
                  <a:ext cx="1875276" cy="1931604"/>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矩形 13"/>
                <p:cNvSpPr/>
                <p:nvPr>
                  <p:custDataLst>
                    <p:tags r:id="rId5"/>
                  </p:custDataLst>
                </p:nvPr>
              </p:nvSpPr>
              <p:spPr>
                <a:xfrm>
                  <a:off x="229868" y="772159"/>
                  <a:ext cx="2256852" cy="2442452"/>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PA-矩形 41"/>
                <p:cNvSpPr/>
                <p:nvPr>
                  <p:custDataLst>
                    <p:tags r:id="rId6"/>
                  </p:custDataLst>
                </p:nvPr>
              </p:nvSpPr>
              <p:spPr>
                <a:xfrm>
                  <a:off x="229868" y="3214351"/>
                  <a:ext cx="2077867" cy="1712045"/>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矩形 14"/>
              <p:cNvSpPr/>
              <p:nvPr/>
            </p:nvSpPr>
            <p:spPr>
              <a:xfrm>
                <a:off x="6716" y="5017"/>
                <a:ext cx="7709" cy="2654"/>
              </a:xfrm>
              <a:prstGeom prst="rect">
                <a:avLst/>
              </a:prstGeom>
              <a:blipFill rotWithShape="1">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6098" y="7669"/>
                <a:ext cx="5521" cy="2999"/>
              </a:xfrm>
              <a:prstGeom prst="rect">
                <a:avLst/>
              </a:prstGeom>
              <a:blipFill rotWithShape="1">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2779" y="1218"/>
                <a:ext cx="6303" cy="3799"/>
              </a:xfrm>
              <a:prstGeom prst="rect">
                <a:avLst/>
              </a:prstGeom>
              <a:blipFill rotWithShape="1">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7355" y="0"/>
              <a:ext cx="5503" cy="4343"/>
            </a:xfrm>
            <a:prstGeom prst="rect">
              <a:avLst/>
            </a:prstGeom>
            <a:blipFill rotWithShape="1">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占位符 22"/>
          <p:cNvSpPr>
            <a:spLocks noGrp="1"/>
          </p:cNvSpPr>
          <p:nvPr>
            <p:ph type="body" sz="quarter" idx="13"/>
          </p:nvPr>
        </p:nvSpPr>
        <p:spPr/>
        <p:txBody>
          <a:bodyPr>
            <a:normAutofit lnSpcReduction="10000"/>
          </a:bodyPr>
          <a:lstStyle/>
          <a:p>
            <a:endParaRPr lang="zh-CN" altLang="en-US">
              <a:latin typeface="+mn-lt"/>
              <a:ea typeface="+mn-ea"/>
              <a:cs typeface="+mn-ea"/>
              <a:sym typeface="+mn-lt"/>
            </a:endParaRPr>
          </a:p>
        </p:txBody>
      </p:sp>
      <p:sp>
        <p:nvSpPr>
          <p:cNvPr id="20" name="矩形 19"/>
          <p:cNvSpPr/>
          <p:nvPr/>
        </p:nvSpPr>
        <p:spPr>
          <a:xfrm>
            <a:off x="635" y="2295525"/>
            <a:ext cx="12204700" cy="2586355"/>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3830955" y="2528570"/>
            <a:ext cx="4777760" cy="2616101"/>
          </a:xfrm>
          <a:prstGeom prst="rect">
            <a:avLst/>
          </a:prstGeom>
          <a:noFill/>
        </p:spPr>
        <p:txBody>
          <a:bodyPr wrap="square" rtlCol="0">
            <a:spAutoFit/>
          </a:bodyPr>
          <a:lstStyle/>
          <a:p>
            <a:pPr algn="ctr"/>
            <a:r>
              <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rPr>
              <a:t>项目</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依托</a:t>
            </a:r>
            <a:endPar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sz="20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华北电力大学</a:t>
            </a:r>
            <a:endParaRPr lang="en-US" altLang="zh-CN"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algn="ctr"/>
            <a:r>
              <a:rPr lang="zh-CN" altLang="en-US" sz="2000" b="1" spc="300" dirty="0" smtClean="0">
                <a:solidFill>
                  <a:schemeClr val="bg2"/>
                </a:solidFill>
                <a:latin typeface="方正兰亭纤黑_GBK" panose="02000000000000000000" pitchFamily="2" charset="-122"/>
                <a:ea typeface="方正兰亭纤黑_GBK" panose="02000000000000000000" pitchFamily="2" charset="-122"/>
                <a:cs typeface="+mn-ea"/>
                <a:sym typeface="+mn-lt"/>
              </a:rPr>
              <a:t>河北省</a:t>
            </a:r>
            <a:r>
              <a:rPr lang="zh-CN" altLang="en-US" sz="2000" b="1" spc="300" dirty="0">
                <a:solidFill>
                  <a:schemeClr val="bg2"/>
                </a:solidFill>
                <a:latin typeface="方正兰亭纤黑_GBK" panose="02000000000000000000" pitchFamily="2" charset="-122"/>
                <a:ea typeface="方正兰亭纤黑_GBK" panose="02000000000000000000" pitchFamily="2" charset="-122"/>
                <a:cs typeface="+mn-ea"/>
                <a:sym typeface="+mn-lt"/>
              </a:rPr>
              <a:t>输变电安全防御重点实验室</a:t>
            </a: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accent4"/>
              </a:solidFill>
              <a:latin typeface="方正兰亭纤黑_GBK" panose="02000000000000000000" pitchFamily="2" charset="-122"/>
              <a:ea typeface="方正兰亭纤黑_GBK" panose="02000000000000000000" pitchFamily="2" charset="-122"/>
              <a:cs typeface="+mn-ea"/>
              <a:sym typeface="+mn-lt"/>
            </a:endParaRPr>
          </a:p>
          <a:p>
            <a:pPr algn="ctr">
              <a:lnSpc>
                <a:spcPct val="150000"/>
              </a:lnSpc>
            </a:pPr>
            <a:endParaRPr lang="zh-CN" altLang="en-US" sz="2000" spc="300" dirty="0">
              <a:solidFill>
                <a:schemeClr val="bg1"/>
              </a:solidFill>
              <a:latin typeface="方正兰亭纤黑_GBK" panose="02000000000000000000" pitchFamily="2" charset="-122"/>
              <a:ea typeface="方正兰亭纤黑_GBK" panose="02000000000000000000" pitchFamily="2" charset="-122"/>
              <a:cs typeface="+mn-ea"/>
              <a:sym typeface="+mn-lt"/>
            </a:endParaRPr>
          </a:p>
          <a:p>
            <a:pPr algn="ct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Tree>
    <p:custDataLst>
      <p:tags r:id="rId1"/>
    </p:custDataLst>
    <p:extLst>
      <p:ext uri="{BB962C8B-B14F-4D97-AF65-F5344CB8AC3E}">
        <p14:creationId xmlns:p14="http://schemas.microsoft.com/office/powerpoint/2010/main" val="354548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8295" y="1813403"/>
            <a:ext cx="12388590" cy="27101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descr="痛点4"/>
          <p:cNvPicPr>
            <a:picLocks noChangeAspect="1"/>
          </p:cNvPicPr>
          <p:nvPr/>
        </p:nvPicPr>
        <p:blipFill>
          <a:blip r:embed="rId4"/>
          <a:stretch>
            <a:fillRect/>
          </a:stretch>
        </p:blipFill>
        <p:spPr>
          <a:xfrm>
            <a:off x="4639837" y="1699708"/>
            <a:ext cx="2972473" cy="2115343"/>
          </a:xfrm>
          <a:prstGeom prst="roundRect">
            <a:avLst/>
          </a:prstGeom>
        </p:spPr>
      </p:pic>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20" t="-2468" r="4972" b="9568"/>
          <a:stretch>
            <a:fillRect/>
          </a:stretch>
        </p:blipFill>
        <p:spPr bwMode="auto">
          <a:xfrm>
            <a:off x="959530" y="1699708"/>
            <a:ext cx="2977372" cy="2130607"/>
          </a:xfrm>
          <a:prstGeom prst="round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8416477" y="4550058"/>
            <a:ext cx="2716597" cy="1338828"/>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单靠人力徒步巡</a:t>
            </a:r>
            <a:r>
              <a:rPr lang="zh-CN" altLang="en-US" dirty="0" smtClean="0">
                <a:solidFill>
                  <a:schemeClr val="bg1"/>
                </a:solidFill>
                <a:cs typeface="+mn-ea"/>
                <a:sym typeface="+mn-lt"/>
              </a:rPr>
              <a:t>线与遥控无人机巡线</a:t>
            </a:r>
            <a:r>
              <a:rPr lang="zh-CN" altLang="en-US" dirty="0" smtClean="0">
                <a:solidFill>
                  <a:schemeClr val="accent4"/>
                </a:solidFill>
                <a:cs typeface="+mn-ea"/>
                <a:sym typeface="+mn-lt"/>
              </a:rPr>
              <a:t>耗时</a:t>
            </a:r>
            <a:r>
              <a:rPr lang="zh-CN" altLang="en-US" dirty="0">
                <a:solidFill>
                  <a:schemeClr val="accent4"/>
                </a:solidFill>
                <a:cs typeface="+mn-ea"/>
                <a:sym typeface="+mn-lt"/>
              </a:rPr>
              <a:t>久、难度</a:t>
            </a:r>
            <a:r>
              <a:rPr lang="zh-CN" altLang="en-US" dirty="0" smtClean="0">
                <a:solidFill>
                  <a:schemeClr val="accent4"/>
                </a:solidFill>
                <a:cs typeface="+mn-ea"/>
                <a:sym typeface="+mn-lt"/>
              </a:rPr>
              <a:t>大，</a:t>
            </a:r>
            <a:r>
              <a:rPr lang="zh-CN" altLang="en-US" dirty="0" smtClean="0">
                <a:solidFill>
                  <a:schemeClr val="bg1"/>
                </a:solidFill>
                <a:cs typeface="+mn-ea"/>
                <a:sym typeface="+mn-lt"/>
              </a:rPr>
              <a:t>效率</a:t>
            </a:r>
            <a:r>
              <a:rPr lang="zh-CN" altLang="en-US" dirty="0">
                <a:solidFill>
                  <a:schemeClr val="bg1"/>
                </a:solidFill>
                <a:cs typeface="+mn-ea"/>
                <a:sym typeface="+mn-lt"/>
              </a:rPr>
              <a:t>极</a:t>
            </a:r>
            <a:r>
              <a:rPr lang="zh-CN" altLang="en-US" dirty="0" smtClean="0">
                <a:solidFill>
                  <a:schemeClr val="bg1"/>
                </a:solidFill>
                <a:cs typeface="+mn-ea"/>
                <a:sym typeface="+mn-lt"/>
              </a:rPr>
              <a:t>低。</a:t>
            </a:r>
            <a:endParaRPr lang="zh-CN" altLang="en-US" dirty="0">
              <a:solidFill>
                <a:schemeClr val="bg1"/>
              </a:solidFill>
              <a:cs typeface="+mn-ea"/>
              <a:sym typeface="+mn-lt"/>
            </a:endParaRPr>
          </a:p>
        </p:txBody>
      </p:sp>
      <p:sp>
        <p:nvSpPr>
          <p:cNvPr id="25" name="文本框 24"/>
          <p:cNvSpPr txBox="1"/>
          <p:nvPr/>
        </p:nvSpPr>
        <p:spPr>
          <a:xfrm>
            <a:off x="4648511" y="4523545"/>
            <a:ext cx="2963799" cy="1338828"/>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部分线路跨越山区等</a:t>
            </a:r>
            <a:r>
              <a:rPr lang="zh-CN" altLang="en-US" dirty="0">
                <a:solidFill>
                  <a:schemeClr val="accent4"/>
                </a:solidFill>
                <a:cs typeface="+mn-ea"/>
                <a:sym typeface="+mn-lt"/>
              </a:rPr>
              <a:t>险峻地带</a:t>
            </a:r>
            <a:r>
              <a:rPr lang="zh-CN" altLang="en-US" dirty="0">
                <a:solidFill>
                  <a:schemeClr val="bg1"/>
                </a:solidFill>
                <a:cs typeface="+mn-ea"/>
                <a:sym typeface="+mn-lt"/>
              </a:rPr>
              <a:t>，工作环境恶劣险峻</a:t>
            </a:r>
            <a:r>
              <a:rPr lang="zh-CN" altLang="en-US" dirty="0" smtClean="0">
                <a:solidFill>
                  <a:schemeClr val="bg1"/>
                </a:solidFill>
                <a:cs typeface="+mn-ea"/>
                <a:sym typeface="+mn-lt"/>
              </a:rPr>
              <a:t>，</a:t>
            </a:r>
            <a:r>
              <a:rPr lang="zh-CN" altLang="en-US" dirty="0" smtClean="0">
                <a:solidFill>
                  <a:schemeClr val="accent4"/>
                </a:solidFill>
                <a:cs typeface="+mn-ea"/>
                <a:sym typeface="+mn-lt"/>
              </a:rPr>
              <a:t>网络信号覆盖差</a:t>
            </a:r>
            <a:endParaRPr lang="zh-CN" altLang="en-US" dirty="0">
              <a:solidFill>
                <a:schemeClr val="accent4"/>
              </a:solidFill>
              <a:cs typeface="+mn-ea"/>
              <a:sym typeface="+mn-lt"/>
            </a:endParaRPr>
          </a:p>
        </p:txBody>
      </p:sp>
      <p:sp>
        <p:nvSpPr>
          <p:cNvPr id="26" name="文本框 25"/>
          <p:cNvSpPr txBox="1"/>
          <p:nvPr/>
        </p:nvSpPr>
        <p:spPr>
          <a:xfrm>
            <a:off x="1009774" y="4523545"/>
            <a:ext cx="2927128" cy="1338828"/>
          </a:xfrm>
          <a:prstGeom prst="rect">
            <a:avLst/>
          </a:prstGeom>
          <a:noFill/>
        </p:spPr>
        <p:txBody>
          <a:bodyPr wrap="square" rtlCol="0">
            <a:spAutoFit/>
          </a:bodyPr>
          <a:lstStyle/>
          <a:p>
            <a:pPr>
              <a:lnSpc>
                <a:spcPct val="150000"/>
              </a:lnSpc>
            </a:pPr>
            <a:r>
              <a:rPr lang="zh-CN" altLang="en-US" dirty="0" smtClean="0">
                <a:solidFill>
                  <a:schemeClr val="bg1"/>
                </a:solidFill>
                <a:cs typeface="+mn-ea"/>
                <a:sym typeface="+mn-lt"/>
              </a:rPr>
              <a:t>长距离</a:t>
            </a:r>
            <a:r>
              <a:rPr lang="zh-CN" altLang="en-US" dirty="0">
                <a:solidFill>
                  <a:schemeClr val="bg1"/>
                </a:solidFill>
                <a:cs typeface="+mn-ea"/>
                <a:sym typeface="+mn-lt"/>
              </a:rPr>
              <a:t>输电线路如特（超）高压</a:t>
            </a:r>
            <a:r>
              <a:rPr lang="zh-CN" altLang="en-US" dirty="0">
                <a:solidFill>
                  <a:schemeClr val="accent4"/>
                </a:solidFill>
                <a:cs typeface="+mn-ea"/>
                <a:sym typeface="+mn-lt"/>
              </a:rPr>
              <a:t>线路增长迅速</a:t>
            </a:r>
            <a:r>
              <a:rPr lang="zh-CN" altLang="en-US" dirty="0" smtClean="0">
                <a:solidFill>
                  <a:schemeClr val="bg1"/>
                </a:solidFill>
                <a:cs typeface="+mn-ea"/>
                <a:sym typeface="+mn-lt"/>
              </a:rPr>
              <a:t>，巡</a:t>
            </a:r>
            <a:r>
              <a:rPr lang="zh-CN" altLang="en-US" dirty="0">
                <a:solidFill>
                  <a:schemeClr val="bg1"/>
                </a:solidFill>
                <a:cs typeface="+mn-ea"/>
                <a:sym typeface="+mn-lt"/>
              </a:rPr>
              <a:t>线工作量</a:t>
            </a:r>
            <a:r>
              <a:rPr lang="zh-CN" altLang="en-US" dirty="0" smtClean="0">
                <a:solidFill>
                  <a:schemeClr val="bg1"/>
                </a:solidFill>
                <a:cs typeface="+mn-ea"/>
                <a:sym typeface="+mn-lt"/>
              </a:rPr>
              <a:t>大</a:t>
            </a:r>
            <a:r>
              <a:rPr lang="en-US" altLang="zh-CN" dirty="0" smtClean="0">
                <a:solidFill>
                  <a:schemeClr val="bg1"/>
                </a:solidFill>
                <a:cs typeface="+mn-ea"/>
                <a:sym typeface="+mn-lt"/>
              </a:rPr>
              <a:t>,</a:t>
            </a:r>
            <a:r>
              <a:rPr lang="zh-CN" altLang="en-US" dirty="0" smtClean="0">
                <a:solidFill>
                  <a:schemeClr val="bg1"/>
                </a:solidFill>
                <a:cs typeface="+mn-ea"/>
                <a:sym typeface="+mn-lt"/>
              </a:rPr>
              <a:t>人员缺口约</a:t>
            </a:r>
            <a:r>
              <a:rPr lang="en-US" altLang="zh-CN" dirty="0" smtClean="0">
                <a:solidFill>
                  <a:schemeClr val="bg1"/>
                </a:solidFill>
                <a:cs typeface="+mn-ea"/>
                <a:sym typeface="+mn-lt"/>
              </a:rPr>
              <a:t>42%</a:t>
            </a:r>
            <a:endParaRPr lang="zh-CN" altLang="en-US" dirty="0">
              <a:solidFill>
                <a:schemeClr val="bg1"/>
              </a:solidFill>
              <a:cs typeface="+mn-ea"/>
              <a:sym typeface="+mn-lt"/>
            </a:endParaRPr>
          </a:p>
        </p:txBody>
      </p:sp>
      <p:pic>
        <p:nvPicPr>
          <p:cNvPr id="4" name="图片 3" descr="痛点3"/>
          <p:cNvPicPr>
            <a:picLocks noChangeAspect="1"/>
          </p:cNvPicPr>
          <p:nvPr/>
        </p:nvPicPr>
        <p:blipFill>
          <a:blip r:embed="rId6"/>
          <a:stretch>
            <a:fillRect/>
          </a:stretch>
        </p:blipFill>
        <p:spPr>
          <a:xfrm>
            <a:off x="8315245" y="1699708"/>
            <a:ext cx="2919060" cy="2106508"/>
          </a:xfrm>
          <a:prstGeom prst="roundRect">
            <a:avLst/>
          </a:prstGeom>
        </p:spPr>
      </p:pic>
      <p:sp>
        <p:nvSpPr>
          <p:cNvPr id="3" name="标题 2"/>
          <p:cNvSpPr>
            <a:spLocks noGrp="1"/>
          </p:cNvSpPr>
          <p:nvPr>
            <p:ph type="title"/>
          </p:nvPr>
        </p:nvSpPr>
        <p:spPr/>
        <p:txBody>
          <a:bodyPr/>
          <a:lstStyle/>
          <a:p>
            <a:r>
              <a:rPr lang="zh-CN" altLang="en-US" dirty="0">
                <a:latin typeface="+mn-lt"/>
                <a:ea typeface="+mn-ea"/>
                <a:cs typeface="+mn-ea"/>
                <a:sym typeface="+mn-lt"/>
              </a:rPr>
              <a:t>巡检行业痛点</a:t>
            </a:r>
          </a:p>
        </p:txBody>
      </p:sp>
      <p:sp>
        <p:nvSpPr>
          <p:cNvPr id="2" name="文本框 1"/>
          <p:cNvSpPr txBox="1"/>
          <p:nvPr/>
        </p:nvSpPr>
        <p:spPr>
          <a:xfrm>
            <a:off x="1802757" y="1122261"/>
            <a:ext cx="1290917" cy="461665"/>
          </a:xfrm>
          <a:prstGeom prst="rect">
            <a:avLst/>
          </a:prstGeom>
          <a:noFill/>
        </p:spPr>
        <p:txBody>
          <a:bodyPr wrap="square" rtlCol="0">
            <a:spAutoFit/>
          </a:bodyPr>
          <a:lstStyle/>
          <a:p>
            <a:r>
              <a:rPr lang="zh-CN" altLang="en-US" sz="2400" b="1" dirty="0" smtClean="0">
                <a:solidFill>
                  <a:schemeClr val="accent4"/>
                </a:solidFill>
              </a:rPr>
              <a:t>任务重</a:t>
            </a:r>
            <a:endParaRPr lang="zh-CN" altLang="en-US" sz="2400" b="1" dirty="0">
              <a:solidFill>
                <a:schemeClr val="accent4"/>
              </a:solidFill>
            </a:endParaRPr>
          </a:p>
        </p:txBody>
      </p:sp>
      <p:sp>
        <p:nvSpPr>
          <p:cNvPr id="14" name="文本框 13"/>
          <p:cNvSpPr txBox="1"/>
          <p:nvPr/>
        </p:nvSpPr>
        <p:spPr>
          <a:xfrm>
            <a:off x="9018225" y="1122261"/>
            <a:ext cx="1290917" cy="461665"/>
          </a:xfrm>
          <a:prstGeom prst="rect">
            <a:avLst/>
          </a:prstGeom>
          <a:noFill/>
        </p:spPr>
        <p:txBody>
          <a:bodyPr wrap="square" rtlCol="0">
            <a:spAutoFit/>
          </a:bodyPr>
          <a:lstStyle/>
          <a:p>
            <a:r>
              <a:rPr lang="zh-CN" altLang="en-US" sz="2400" b="1" dirty="0" smtClean="0">
                <a:solidFill>
                  <a:schemeClr val="accent4"/>
                </a:solidFill>
              </a:rPr>
              <a:t>效率低</a:t>
            </a:r>
            <a:endParaRPr lang="zh-CN" altLang="en-US" sz="2400" b="1" dirty="0">
              <a:solidFill>
                <a:schemeClr val="accent4"/>
              </a:solidFill>
            </a:endParaRPr>
          </a:p>
        </p:txBody>
      </p:sp>
      <p:sp>
        <p:nvSpPr>
          <p:cNvPr id="15" name="文本框 14"/>
          <p:cNvSpPr txBox="1"/>
          <p:nvPr/>
        </p:nvSpPr>
        <p:spPr>
          <a:xfrm>
            <a:off x="5480614" y="1114629"/>
            <a:ext cx="1290917" cy="461665"/>
          </a:xfrm>
          <a:prstGeom prst="rect">
            <a:avLst/>
          </a:prstGeom>
          <a:noFill/>
        </p:spPr>
        <p:txBody>
          <a:bodyPr wrap="square" rtlCol="0">
            <a:spAutoFit/>
          </a:bodyPr>
          <a:lstStyle/>
          <a:p>
            <a:r>
              <a:rPr lang="zh-CN" altLang="en-US" sz="2400" b="1" dirty="0" smtClean="0">
                <a:solidFill>
                  <a:schemeClr val="accent4"/>
                </a:solidFill>
              </a:rPr>
              <a:t>环境险</a:t>
            </a:r>
            <a:endParaRPr lang="zh-CN" altLang="en-US" sz="2400" b="1" dirty="0">
              <a:solidFill>
                <a:schemeClr val="accent4"/>
              </a:solidFill>
            </a:endParaRPr>
          </a:p>
        </p:txBody>
      </p:sp>
      <p:sp>
        <p:nvSpPr>
          <p:cNvPr id="17" name="文本框 16"/>
          <p:cNvSpPr txBox="1"/>
          <p:nvPr/>
        </p:nvSpPr>
        <p:spPr>
          <a:xfrm>
            <a:off x="3435181" y="6277871"/>
            <a:ext cx="5381782" cy="461665"/>
          </a:xfrm>
          <a:prstGeom prst="rect">
            <a:avLst/>
          </a:prstGeom>
          <a:noFill/>
        </p:spPr>
        <p:txBody>
          <a:bodyPr wrap="square" rtlCol="0">
            <a:spAutoFit/>
          </a:bodyPr>
          <a:lstStyle/>
          <a:p>
            <a:pPr algn="ctr"/>
            <a:r>
              <a:rPr lang="zh-CN" altLang="en-US" sz="2400" b="1" dirty="0" smtClean="0">
                <a:solidFill>
                  <a:schemeClr val="accent4"/>
                </a:solidFill>
              </a:rPr>
              <a:t>巡检工作仍有很大上升空间</a:t>
            </a:r>
            <a:endParaRPr lang="zh-CN" altLang="en-US" sz="2400" b="1" dirty="0">
              <a:solidFill>
                <a:schemeClr val="accent4"/>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连接符: 肘形 12"/>
          <p:cNvCxnSpPr/>
          <p:nvPr/>
        </p:nvCxnSpPr>
        <p:spPr>
          <a:xfrm rot="16200000" flipH="1">
            <a:off x="7528052" y="2075477"/>
            <a:ext cx="2208034" cy="17982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18118" y="1572577"/>
            <a:ext cx="5310835" cy="2271712"/>
          </a:xfrm>
          <a:prstGeom prst="rect">
            <a:avLst/>
          </a:prstGeom>
          <a:noFill/>
        </p:spPr>
        <p:txBody>
          <a:bodyPr wrap="square" rtlCol="0">
            <a:spAutoFit/>
          </a:bodyPr>
          <a:lstStyle/>
          <a:p>
            <a:pPr fontAlgn="auto">
              <a:lnSpc>
                <a:spcPct val="150000"/>
              </a:lnSpc>
            </a:pPr>
            <a:r>
              <a:rPr lang="zh-CN" altLang="en-US" sz="1600" dirty="0">
                <a:solidFill>
                  <a:schemeClr val="bg2"/>
                </a:solidFill>
                <a:latin typeface="+mn-ea"/>
                <a:cs typeface="+mn-ea"/>
                <a:sym typeface="+mn-lt"/>
              </a:rPr>
              <a:t>融资</a:t>
            </a:r>
            <a:r>
              <a:rPr lang="zh-CN" altLang="en-US" sz="1600" dirty="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公司</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出让           股权</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融资</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金额</a:t>
            </a:r>
          </a:p>
          <a:p>
            <a:pPr fontAlgn="auto">
              <a:lnSpc>
                <a:spcPct val="150000"/>
              </a:lnSpc>
            </a:pP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投资净现值</a:t>
            </a: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325.6</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万元</a:t>
            </a:r>
            <a:r>
              <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回收期</a:t>
            </a:r>
            <a:r>
              <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rPr>
              <a:t>2.07</a:t>
            </a:r>
            <a:r>
              <a:rPr lang="zh-CN" altLang="en-US" sz="1600" dirty="0">
                <a:solidFill>
                  <a:schemeClr val="bg2"/>
                </a:solidFill>
                <a:latin typeface="方正兰亭纤黑_GBK" panose="02000000000000000000" pitchFamily="2" charset="-122"/>
                <a:ea typeface="方正兰亭纤黑_GBK" panose="02000000000000000000" pitchFamily="2" charset="-122"/>
                <a:cs typeface="+mn-ea"/>
                <a:sym typeface="+mn-lt"/>
              </a:rPr>
              <a:t>年</a:t>
            </a:r>
            <a:endParaRPr lang="en-US" altLang="zh-CN" sz="1600" dirty="0" smtClean="0">
              <a:solidFill>
                <a:schemeClr val="bg2"/>
              </a:solidFill>
              <a:latin typeface="方正兰亭纤黑_GBK" panose="02000000000000000000" pitchFamily="2" charset="-122"/>
              <a:ea typeface="方正兰亭纤黑_GBK" panose="02000000000000000000" pitchFamily="2" charset="-122"/>
              <a:cs typeface="+mn-ea"/>
              <a:sym typeface="+mn-lt"/>
            </a:endParaRPr>
          </a:p>
          <a:p>
            <a:pPr fontAlgn="auto">
              <a:lnSpc>
                <a:spcPct val="150000"/>
              </a:lnSpc>
            </a:pPr>
            <a:r>
              <a:rPr lang="zh-CN" altLang="en-US" sz="1600" dirty="0" smtClean="0">
                <a:solidFill>
                  <a:schemeClr val="bg2"/>
                </a:solidFill>
                <a:latin typeface="+mn-ea"/>
                <a:cs typeface="+mn-ea"/>
                <a:sym typeface="+mn-lt"/>
              </a:rPr>
              <a:t>退出计划</a:t>
            </a:r>
            <a:r>
              <a:rPr lang="zh-CN" altLang="en-US" sz="1600" dirty="0" smtClean="0">
                <a:solidFill>
                  <a:schemeClr val="bg2"/>
                </a:solidFill>
                <a:latin typeface="+mj-lt"/>
                <a:ea typeface="方正兰亭纤黑_GBK" panose="02000000000000000000" pitchFamily="2" charset="-122"/>
                <a:cs typeface="+mn-ea"/>
                <a:sym typeface="+mn-lt"/>
              </a:rPr>
              <a:t>：</a:t>
            </a:r>
          </a:p>
          <a:p>
            <a:pPr fontAlgn="auto">
              <a:lnSpc>
                <a:spcPct val="150000"/>
              </a:lnSpc>
            </a:pPr>
            <a:r>
              <a:rPr lang="en-US" altLang="zh-CN"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 </a:t>
            </a:r>
            <a:r>
              <a:rPr lang="zh-CN" altLang="en-US" sz="1600" dirty="0" smtClean="0">
                <a:solidFill>
                  <a:schemeClr val="bg1"/>
                </a:solidFill>
                <a:latin typeface="方正兰亭纤黑_GBK" panose="02000000000000000000" pitchFamily="2" charset="-122"/>
                <a:ea typeface="方正兰亭纤黑_GBK" panose="02000000000000000000" pitchFamily="2" charset="-122"/>
                <a:cs typeface="+mn-ea"/>
                <a:sym typeface="+mn-lt"/>
              </a:rPr>
              <a:t>后期</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由管理层回购（</a:t>
            </a:r>
            <a:r>
              <a:rPr lang="en-US" altLang="zh-CN" sz="1600" dirty="0">
                <a:solidFill>
                  <a:schemeClr val="bg1"/>
                </a:solidFill>
                <a:latin typeface="方正兰亭纤黑_GBK" panose="02000000000000000000" pitchFamily="2" charset="-122"/>
                <a:ea typeface="方正兰亭纤黑_GBK" panose="02000000000000000000" pitchFamily="2" charset="-122"/>
                <a:cs typeface="+mn-ea"/>
                <a:sym typeface="+mn-lt"/>
              </a:rPr>
              <a:t>5</a:t>
            </a:r>
            <a:r>
              <a:rPr lang="zh-CN" altLang="en-US" sz="1600" dirty="0">
                <a:solidFill>
                  <a:schemeClr val="bg1"/>
                </a:solidFill>
                <a:latin typeface="方正兰亭纤黑_GBK" panose="02000000000000000000" pitchFamily="2" charset="-122"/>
                <a:ea typeface="方正兰亭纤黑_GBK" panose="02000000000000000000" pitchFamily="2" charset="-122"/>
                <a:cs typeface="+mn-ea"/>
                <a:sym typeface="+mn-lt"/>
              </a:rPr>
              <a:t>年）</a:t>
            </a:r>
            <a:endParaRPr lang="en-US" altLang="zh-CN" sz="16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3" name="矩形 2"/>
          <p:cNvSpPr/>
          <p:nvPr/>
        </p:nvSpPr>
        <p:spPr>
          <a:xfrm>
            <a:off x="7273021" y="1914407"/>
            <a:ext cx="1227888" cy="461665"/>
          </a:xfrm>
          <a:prstGeom prst="rect">
            <a:avLst/>
          </a:prstGeom>
          <a:noFill/>
          <a:ln>
            <a:noFill/>
          </a:ln>
        </p:spPr>
        <p:txBody>
          <a:bodyPr wrap="square" rtlCol="0" anchor="t">
            <a:spAutoFit/>
          </a:bodyP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12% </a:t>
            </a:r>
          </a:p>
        </p:txBody>
      </p:sp>
      <p:sp>
        <p:nvSpPr>
          <p:cNvPr id="5" name="矩形 4"/>
          <p:cNvSpPr/>
          <p:nvPr/>
        </p:nvSpPr>
        <p:spPr>
          <a:xfrm>
            <a:off x="7328218" y="2326070"/>
            <a:ext cx="1464782" cy="461665"/>
          </a:xfrm>
          <a:prstGeom prst="rect">
            <a:avLst/>
          </a:prstGeom>
          <a:noFill/>
          <a:ln>
            <a:noFill/>
          </a:ln>
        </p:spPr>
        <p:txBody>
          <a:bodyPr wrap="square" rtlCol="0" anchor="t">
            <a:spAutoFit/>
          </a:bodyPr>
          <a:lstStyle/>
          <a:p>
            <a:pPr algn="ctr"/>
            <a:r>
              <a:rPr lang="en-US" altLang="zh-CN"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150</a:t>
            </a:r>
            <a:r>
              <a:rPr lang="zh-CN" altLang="en-US"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rPr>
              <a:t>万</a:t>
            </a:r>
            <a:endPar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mn-ea"/>
              <a:sym typeface="+mn-lt"/>
            </a:endParaRPr>
          </a:p>
        </p:txBody>
      </p:sp>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图片 1" descr="151财务"/>
          <p:cNvPicPr>
            <a:picLocks noChangeAspect="1"/>
          </p:cNvPicPr>
          <p:nvPr/>
        </p:nvPicPr>
        <p:blipFill>
          <a:blip r:embed="rId3">
            <a:clrChange>
              <a:clrFrom>
                <a:srgbClr val="555A5F">
                  <a:alpha val="100000"/>
                </a:srgbClr>
              </a:clrFrom>
              <a:clrTo>
                <a:srgbClr val="555A5F">
                  <a:alpha val="100000"/>
                  <a:alpha val="0"/>
                </a:srgbClr>
              </a:clrTo>
            </a:clrChange>
          </a:blip>
          <a:stretch>
            <a:fillRect/>
          </a:stretch>
        </p:blipFill>
        <p:spPr>
          <a:xfrm>
            <a:off x="-45720" y="0"/>
            <a:ext cx="5495925" cy="3921125"/>
          </a:xfrm>
          <a:prstGeom prst="rect">
            <a:avLst/>
          </a:prstGeom>
        </p:spPr>
      </p:pic>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融资计划</a:t>
            </a:r>
          </a:p>
        </p:txBody>
      </p:sp>
      <p:sp>
        <p:nvSpPr>
          <p:cNvPr id="10" name="文本框 9"/>
          <p:cNvSpPr txBox="1"/>
          <p:nvPr/>
        </p:nvSpPr>
        <p:spPr>
          <a:xfrm>
            <a:off x="6518118" y="49335"/>
            <a:ext cx="5624461" cy="1772793"/>
          </a:xfrm>
          <a:prstGeom prst="rect">
            <a:avLst/>
          </a:prstGeom>
          <a:noFill/>
        </p:spPr>
        <p:txBody>
          <a:bodyPr wrap="square" rtlCol="0">
            <a:spAutoFit/>
          </a:bodyPr>
          <a:lstStyle/>
          <a:p>
            <a:pPr indent="0">
              <a:buFont typeface="Arial" panose="020B0604020202020204" pitchFamily="34" charset="0"/>
              <a:buNone/>
            </a:pPr>
            <a:r>
              <a:rPr lang="zh-CN" altLang="en-US" sz="1600" dirty="0">
                <a:solidFill>
                  <a:schemeClr val="bg2"/>
                </a:solidFill>
              </a:rPr>
              <a:t>收入公式</a:t>
            </a:r>
            <a:r>
              <a:rPr lang="zh-CN" altLang="en-US" sz="1600" dirty="0" smtClean="0">
                <a:solidFill>
                  <a:schemeClr val="bg2"/>
                </a:solidFill>
              </a:rPr>
              <a:t>：</a:t>
            </a:r>
            <a:endParaRPr lang="en-US" altLang="zh-CN" sz="1600" dirty="0" smtClean="0">
              <a:solidFill>
                <a:schemeClr val="bg2"/>
              </a:solidFill>
            </a:endParaRPr>
          </a:p>
          <a:p>
            <a:pPr fontAlgn="auto">
              <a:lnSpc>
                <a:spcPct val="110000"/>
              </a:lnSpc>
            </a:pPr>
            <a:r>
              <a:rPr lang="zh-CN" altLang="en-US" sz="1600" dirty="0" smtClean="0">
                <a:solidFill>
                  <a:schemeClr val="accent1"/>
                </a:solidFill>
              </a:rPr>
              <a:t>总收入</a:t>
            </a:r>
            <a:r>
              <a:rPr lang="en-US" altLang="zh-CN" sz="1600" dirty="0">
                <a:solidFill>
                  <a:schemeClr val="bg2"/>
                </a:solidFill>
              </a:rPr>
              <a:t>=</a:t>
            </a:r>
          </a:p>
          <a:p>
            <a:pPr fontAlgn="auto">
              <a:lnSpc>
                <a:spcPct val="120000"/>
              </a:lnSpc>
            </a:pPr>
            <a:r>
              <a:rPr lang="en-US" altLang="zh-CN" sz="1600" dirty="0" smtClean="0">
                <a:solidFill>
                  <a:schemeClr val="accent4"/>
                </a:solidFill>
              </a:rPr>
              <a:t> </a:t>
            </a:r>
            <a:r>
              <a:rPr lang="zh-CN" altLang="en-US" sz="1600" dirty="0">
                <a:solidFill>
                  <a:schemeClr val="accent1"/>
                </a:solidFill>
              </a:rPr>
              <a:t>打包出售解决</a:t>
            </a:r>
            <a:r>
              <a:rPr lang="zh-CN" altLang="en-US" sz="1600" dirty="0" smtClean="0">
                <a:solidFill>
                  <a:schemeClr val="accent1"/>
                </a:solidFill>
              </a:rPr>
              <a:t>方案 </a:t>
            </a:r>
            <a:r>
              <a:rPr lang="zh-CN" altLang="en-US" sz="1600" dirty="0" smtClean="0">
                <a:solidFill>
                  <a:schemeClr val="bg2"/>
                </a:solidFill>
              </a:rPr>
              <a:t>收入</a:t>
            </a:r>
            <a:r>
              <a:rPr lang="en-US" altLang="zh-CN" sz="1600" dirty="0" smtClean="0">
                <a:solidFill>
                  <a:schemeClr val="bg2"/>
                </a:solidFill>
              </a:rPr>
              <a:t>(70%)</a:t>
            </a:r>
            <a:endParaRPr lang="zh-CN" altLang="en-US" sz="1600" dirty="0">
              <a:solidFill>
                <a:schemeClr val="bg2"/>
              </a:solidFill>
            </a:endParaRPr>
          </a:p>
          <a:p>
            <a:pPr fontAlgn="auto">
              <a:lnSpc>
                <a:spcPct val="120000"/>
              </a:lnSpc>
            </a:pPr>
            <a:r>
              <a:rPr lang="en-US" altLang="zh-CN" sz="1600" dirty="0">
                <a:solidFill>
                  <a:schemeClr val="bg2"/>
                </a:solidFill>
              </a:rPr>
              <a:t> </a:t>
            </a:r>
            <a:r>
              <a:rPr lang="en-US" altLang="zh-CN" sz="1600" dirty="0" smtClean="0">
                <a:solidFill>
                  <a:schemeClr val="bg2"/>
                </a:solidFill>
              </a:rPr>
              <a:t> </a:t>
            </a:r>
            <a:r>
              <a:rPr lang="en-US" altLang="zh-CN" sz="1600" dirty="0">
                <a:solidFill>
                  <a:schemeClr val="bg2"/>
                </a:solidFill>
              </a:rPr>
              <a:t>+  </a:t>
            </a:r>
            <a:r>
              <a:rPr lang="zh-CN" altLang="en-US" sz="1600" dirty="0" smtClean="0">
                <a:solidFill>
                  <a:schemeClr val="accent1"/>
                </a:solidFill>
                <a:sym typeface="+mn-ea"/>
              </a:rPr>
              <a:t>提供</a:t>
            </a:r>
            <a:r>
              <a:rPr lang="zh-CN" altLang="en-US" sz="1600" dirty="0" smtClean="0">
                <a:solidFill>
                  <a:schemeClr val="accent1"/>
                </a:solidFill>
              </a:rPr>
              <a:t>巡检服务 </a:t>
            </a:r>
            <a:r>
              <a:rPr lang="zh-CN" altLang="en-US" sz="1600" dirty="0" smtClean="0">
                <a:solidFill>
                  <a:schemeClr val="bg2"/>
                </a:solidFill>
              </a:rPr>
              <a:t>收入</a:t>
            </a:r>
            <a:r>
              <a:rPr lang="en-US" altLang="zh-CN" sz="1600" dirty="0" smtClean="0">
                <a:solidFill>
                  <a:schemeClr val="bg2"/>
                </a:solidFill>
              </a:rPr>
              <a:t>(20%)</a:t>
            </a:r>
            <a:endParaRPr lang="zh-CN" altLang="en-US" sz="1600" dirty="0">
              <a:solidFill>
                <a:schemeClr val="bg2"/>
              </a:solidFill>
            </a:endParaRPr>
          </a:p>
          <a:p>
            <a:pPr fontAlgn="auto">
              <a:lnSpc>
                <a:spcPct val="120000"/>
              </a:lnSpc>
            </a:pPr>
            <a:r>
              <a:rPr lang="en-US" altLang="zh-CN" sz="1600" dirty="0">
                <a:solidFill>
                  <a:schemeClr val="bg2"/>
                </a:solidFill>
              </a:rPr>
              <a:t>  </a:t>
            </a:r>
            <a:r>
              <a:rPr lang="en-US" altLang="zh-CN" sz="1600" dirty="0" smtClean="0">
                <a:solidFill>
                  <a:schemeClr val="bg2"/>
                </a:solidFill>
              </a:rPr>
              <a:t>+  </a:t>
            </a:r>
            <a:r>
              <a:rPr lang="zh-CN" altLang="en-US" sz="1600" dirty="0">
                <a:solidFill>
                  <a:schemeClr val="accent1"/>
                </a:solidFill>
              </a:rPr>
              <a:t>开放</a:t>
            </a:r>
            <a:r>
              <a:rPr lang="en-US" altLang="zh-CN" sz="1600" dirty="0">
                <a:solidFill>
                  <a:schemeClr val="accent1"/>
                </a:solidFill>
              </a:rPr>
              <a:t>API</a:t>
            </a:r>
            <a:r>
              <a:rPr lang="zh-CN" altLang="en-US" sz="1600" dirty="0">
                <a:solidFill>
                  <a:schemeClr val="accent1"/>
                </a:solidFill>
              </a:rPr>
              <a:t>接口</a:t>
            </a:r>
            <a:r>
              <a:rPr lang="zh-CN" altLang="en-US" sz="1600" dirty="0" smtClean="0">
                <a:solidFill>
                  <a:schemeClr val="accent1"/>
                </a:solidFill>
              </a:rPr>
              <a:t>收费  </a:t>
            </a:r>
            <a:r>
              <a:rPr lang="zh-CN" altLang="en-US" sz="1600" dirty="0" smtClean="0">
                <a:solidFill>
                  <a:schemeClr val="bg2"/>
                </a:solidFill>
              </a:rPr>
              <a:t>收入</a:t>
            </a:r>
            <a:r>
              <a:rPr lang="en-US" altLang="zh-CN" sz="1600" dirty="0" smtClean="0">
                <a:solidFill>
                  <a:schemeClr val="bg2"/>
                </a:solidFill>
              </a:rPr>
              <a:t>(10%)*</a:t>
            </a:r>
            <a:endParaRPr lang="zh-CN" altLang="en-US" sz="1600" dirty="0">
              <a:solidFill>
                <a:schemeClr val="bg2"/>
              </a:solidFill>
            </a:endParaRPr>
          </a:p>
          <a:p>
            <a:endParaRPr lang="zh-CN" altLang="en-US" dirty="0">
              <a:solidFill>
                <a:schemeClr val="bg2"/>
              </a:solidFill>
            </a:endParaRPr>
          </a:p>
        </p:txBody>
      </p:sp>
      <p:graphicFrame>
        <p:nvGraphicFramePr>
          <p:cNvPr id="11" name="图表 10"/>
          <p:cNvGraphicFramePr/>
          <p:nvPr>
            <p:extLst>
              <p:ext uri="{D42A27DB-BD31-4B8C-83A1-F6EECF244321}">
                <p14:modId xmlns:p14="http://schemas.microsoft.com/office/powerpoint/2010/main" val="2515442892"/>
              </p:ext>
            </p:extLst>
          </p:nvPr>
        </p:nvGraphicFramePr>
        <p:xfrm>
          <a:off x="560769" y="3662923"/>
          <a:ext cx="4752975" cy="29164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p:cNvGraphicFramePr>
            <a:graphicFrameLocks/>
          </p:cNvGraphicFramePr>
          <p:nvPr>
            <p:extLst>
              <p:ext uri="{D42A27DB-BD31-4B8C-83A1-F6EECF244321}">
                <p14:modId xmlns:p14="http://schemas.microsoft.com/office/powerpoint/2010/main" val="2813971206"/>
              </p:ext>
            </p:extLst>
          </p:nvPr>
        </p:nvGraphicFramePr>
        <p:xfrm>
          <a:off x="6274675" y="3662923"/>
          <a:ext cx="5711091" cy="331833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33045" y="184150"/>
            <a:ext cx="0" cy="5588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标题 6"/>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n-lt"/>
                <a:ea typeface="+mn-ea"/>
                <a:cs typeface="+mn-ea"/>
                <a:sym typeface="+mn-lt"/>
              </a:rPr>
              <a:t>市场规划</a:t>
            </a:r>
          </a:p>
        </p:txBody>
      </p:sp>
      <p:graphicFrame>
        <p:nvGraphicFramePr>
          <p:cNvPr id="25" name="表格 24"/>
          <p:cNvGraphicFramePr>
            <a:graphicFrameLocks noGrp="1"/>
          </p:cNvGraphicFramePr>
          <p:nvPr>
            <p:extLst>
              <p:ext uri="{D42A27DB-BD31-4B8C-83A1-F6EECF244321}">
                <p14:modId xmlns:p14="http://schemas.microsoft.com/office/powerpoint/2010/main" val="1651471298"/>
              </p:ext>
            </p:extLst>
          </p:nvPr>
        </p:nvGraphicFramePr>
        <p:xfrm>
          <a:off x="720523" y="1078320"/>
          <a:ext cx="10750954" cy="5589017"/>
        </p:xfrm>
        <a:graphic>
          <a:graphicData uri="http://schemas.openxmlformats.org/drawingml/2006/table">
            <a:tbl>
              <a:tblPr firstRow="1" bandRow="1">
                <a:tableStyleId>{073A0DAA-6AF3-43AB-8588-CEC1D06C72B9}</a:tableStyleId>
              </a:tblPr>
              <a:tblGrid>
                <a:gridCol w="997520">
                  <a:extLst>
                    <a:ext uri="{9D8B030D-6E8A-4147-A177-3AD203B41FA5}">
                      <a16:colId xmlns:a16="http://schemas.microsoft.com/office/drawing/2014/main" val="4037119914"/>
                    </a:ext>
                  </a:extLst>
                </a:gridCol>
                <a:gridCol w="3678454">
                  <a:extLst>
                    <a:ext uri="{9D8B030D-6E8A-4147-A177-3AD203B41FA5}">
                      <a16:colId xmlns:a16="http://schemas.microsoft.com/office/drawing/2014/main" val="3525787545"/>
                    </a:ext>
                  </a:extLst>
                </a:gridCol>
                <a:gridCol w="2984268">
                  <a:extLst>
                    <a:ext uri="{9D8B030D-6E8A-4147-A177-3AD203B41FA5}">
                      <a16:colId xmlns:a16="http://schemas.microsoft.com/office/drawing/2014/main" val="3687710033"/>
                    </a:ext>
                  </a:extLst>
                </a:gridCol>
                <a:gridCol w="3090712">
                  <a:extLst>
                    <a:ext uri="{9D8B030D-6E8A-4147-A177-3AD203B41FA5}">
                      <a16:colId xmlns:a16="http://schemas.microsoft.com/office/drawing/2014/main" val="2668010882"/>
                    </a:ext>
                  </a:extLst>
                </a:gridCol>
              </a:tblGrid>
              <a:tr h="757034">
                <a:tc>
                  <a:txBody>
                    <a:bodyPr/>
                    <a:lstStyle/>
                    <a:p>
                      <a:pPr algn="l"/>
                      <a:r>
                        <a:rPr lang="zh-CN" altLang="en-US" dirty="0" smtClean="0">
                          <a:solidFill>
                            <a:schemeClr val="bg2"/>
                          </a:solidFill>
                        </a:rPr>
                        <a:t>时间</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产品进展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业务进展</a:t>
                      </a:r>
                      <a:endParaRPr lang="zh-CN" altLang="en-US" dirty="0">
                        <a:solidFill>
                          <a:schemeClr val="bg2"/>
                        </a:solidFill>
                      </a:endParaRPr>
                    </a:p>
                  </a:txBody>
                  <a:tcPr>
                    <a:solidFill>
                      <a:srgbClr val="001329"/>
                    </a:solidFill>
                  </a:tcPr>
                </a:tc>
                <a:tc>
                  <a:txBody>
                    <a:bodyPr/>
                    <a:lstStyle/>
                    <a:p>
                      <a:pPr algn="l"/>
                      <a:r>
                        <a:rPr lang="zh-CN" altLang="en-US" dirty="0" smtClean="0">
                          <a:solidFill>
                            <a:schemeClr val="bg2"/>
                          </a:solidFill>
                        </a:rPr>
                        <a:t>市场计划</a:t>
                      </a:r>
                      <a:endParaRPr lang="zh-CN" altLang="en-US" dirty="0">
                        <a:solidFill>
                          <a:schemeClr val="bg2"/>
                        </a:solidFill>
                      </a:endParaRPr>
                    </a:p>
                  </a:txBody>
                  <a:tcPr>
                    <a:solidFill>
                      <a:srgbClr val="001329"/>
                    </a:solidFill>
                  </a:tcPr>
                </a:tc>
                <a:extLst>
                  <a:ext uri="{0D108BD9-81ED-4DB2-BD59-A6C34878D82A}">
                    <a16:rowId xmlns:a16="http://schemas.microsoft.com/office/drawing/2014/main" val="3206056329"/>
                  </a:ext>
                </a:extLst>
              </a:tr>
              <a:tr h="1526315">
                <a:tc>
                  <a:txBody>
                    <a:bodyPr/>
                    <a:lstStyle/>
                    <a:p>
                      <a:pPr algn="l"/>
                      <a:r>
                        <a:rPr lang="zh-CN" altLang="en-US" dirty="0" smtClean="0">
                          <a:solidFill>
                            <a:schemeClr val="bg2"/>
                          </a:solidFill>
                        </a:rPr>
                        <a:t>第一年</a:t>
                      </a:r>
                      <a:endParaRPr lang="zh-CN" altLang="en-US" dirty="0">
                        <a:solidFill>
                          <a:schemeClr val="bg2"/>
                        </a:solidFill>
                      </a:endParaRPr>
                    </a:p>
                  </a:txBody>
                  <a:tcPr>
                    <a:solidFill>
                      <a:srgbClr val="001329"/>
                    </a:solidFill>
                  </a:tcPr>
                </a:tc>
                <a:tc>
                  <a:txBody>
                    <a:bodyPr/>
                    <a:lstStyle/>
                    <a:p>
                      <a:pPr algn="l"/>
                      <a:r>
                        <a:rPr lang="zh-CN" altLang="en-US" sz="2000" dirty="0" smtClean="0">
                          <a:solidFill>
                            <a:schemeClr val="bg2"/>
                          </a:solidFill>
                        </a:rPr>
                        <a:t>打造路径规划软件</a:t>
                      </a:r>
                      <a:r>
                        <a:rPr lang="en-US" altLang="zh-CN" sz="2000" dirty="0" smtClean="0">
                          <a:solidFill>
                            <a:schemeClr val="bg2"/>
                          </a:solidFill>
                        </a:rPr>
                        <a:t>2.0</a:t>
                      </a:r>
                      <a:r>
                        <a:rPr lang="zh-CN" altLang="en-US" sz="2000" dirty="0" smtClean="0">
                          <a:solidFill>
                            <a:schemeClr val="bg2"/>
                          </a:solidFill>
                        </a:rPr>
                        <a:t>版，支持路径自由编辑</a:t>
                      </a:r>
                      <a:endParaRPr lang="en-US" altLang="zh-CN" sz="2000" dirty="0" smtClean="0">
                        <a:solidFill>
                          <a:schemeClr val="bg2"/>
                        </a:solidFill>
                      </a:endParaRPr>
                    </a:p>
                    <a:p>
                      <a:pPr algn="l"/>
                      <a:r>
                        <a:rPr lang="zh-CN" altLang="en-US" sz="2000" dirty="0" smtClean="0">
                          <a:solidFill>
                            <a:schemeClr val="bg2"/>
                          </a:solidFill>
                        </a:rPr>
                        <a:t>打造识别算法</a:t>
                      </a:r>
                      <a:r>
                        <a:rPr lang="en-US" altLang="zh-CN" sz="2000" dirty="0" smtClean="0">
                          <a:solidFill>
                            <a:schemeClr val="bg2"/>
                          </a:solidFill>
                        </a:rPr>
                        <a:t>2.0</a:t>
                      </a:r>
                      <a:r>
                        <a:rPr lang="zh-CN" altLang="en-US" sz="2000" dirty="0" smtClean="0">
                          <a:solidFill>
                            <a:schemeClr val="bg2"/>
                          </a:solidFill>
                        </a:rPr>
                        <a:t>版，</a:t>
                      </a:r>
                      <a:r>
                        <a:rPr lang="zh-CN" altLang="en-US" sz="2000" dirty="0" smtClean="0">
                          <a:solidFill>
                            <a:schemeClr val="accent4"/>
                          </a:solidFill>
                        </a:rPr>
                        <a:t>降低漏检率</a:t>
                      </a:r>
                      <a:r>
                        <a:rPr lang="en-US" altLang="zh-CN" sz="2000" dirty="0" smtClean="0">
                          <a:solidFill>
                            <a:schemeClr val="accent4"/>
                          </a:solidFill>
                        </a:rPr>
                        <a:t>5%</a:t>
                      </a:r>
                      <a:endParaRPr lang="zh-CN" altLang="en-US" sz="2000" dirty="0">
                        <a:solidFill>
                          <a:schemeClr val="accent4"/>
                        </a:solidFill>
                      </a:endParaRPr>
                    </a:p>
                  </a:txBody>
                  <a:tcPr>
                    <a:solidFill>
                      <a:srgbClr val="001329"/>
                    </a:solidFill>
                  </a:tcPr>
                </a:tc>
                <a:tc>
                  <a:txBody>
                    <a:bodyPr/>
                    <a:lstStyle/>
                    <a:p>
                      <a:pPr algn="l"/>
                      <a:r>
                        <a:rPr lang="zh-CN" altLang="en-US" sz="2200" dirty="0" smtClean="0">
                          <a:solidFill>
                            <a:schemeClr val="accent4"/>
                          </a:solidFill>
                        </a:rPr>
                        <a:t>招聘</a:t>
                      </a:r>
                      <a:r>
                        <a:rPr lang="zh-CN" altLang="en-US" sz="2200" dirty="0" smtClean="0">
                          <a:solidFill>
                            <a:schemeClr val="bg2"/>
                          </a:solidFill>
                        </a:rPr>
                        <a:t>兼职、专职人员。形成专门巡检服务团队</a:t>
                      </a:r>
                      <a:endParaRPr lang="zh-CN" altLang="en-US" sz="2200"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bg1"/>
                          </a:solidFill>
                          <a:cs typeface="+mn-ea"/>
                          <a:sym typeface="+mn-lt"/>
                        </a:rPr>
                        <a:t>向国家电网进行</a:t>
                      </a:r>
                      <a:r>
                        <a:rPr lang="zh-CN" altLang="en-US" sz="2200" dirty="0" smtClean="0">
                          <a:solidFill>
                            <a:schemeClr val="accent4"/>
                          </a:solidFill>
                          <a:cs typeface="+mn-ea"/>
                          <a:sym typeface="+mn-lt"/>
                        </a:rPr>
                        <a:t>投标</a:t>
                      </a:r>
                      <a:r>
                        <a:rPr lang="zh-CN" altLang="en-US" sz="2200" dirty="0" smtClean="0">
                          <a:solidFill>
                            <a:schemeClr val="bg1"/>
                          </a:solidFill>
                          <a:cs typeface="+mn-ea"/>
                          <a:sym typeface="+mn-lt"/>
                        </a:rPr>
                        <a:t>，争取市场平台；在保定市试点</a:t>
                      </a:r>
                      <a:r>
                        <a:rPr lang="en-US" altLang="zh-CN" sz="2200" dirty="0" smtClean="0">
                          <a:solidFill>
                            <a:schemeClr val="accent4"/>
                          </a:solidFill>
                          <a:cs typeface="+mn-ea"/>
                          <a:sym typeface="+mn-lt"/>
                        </a:rPr>
                        <a:t>3</a:t>
                      </a:r>
                      <a:r>
                        <a:rPr lang="zh-CN" altLang="en-US" sz="2200" dirty="0" smtClean="0">
                          <a:solidFill>
                            <a:schemeClr val="accent4"/>
                          </a:solidFill>
                          <a:cs typeface="+mn-ea"/>
                          <a:sym typeface="+mn-lt"/>
                        </a:rPr>
                        <a:t>条输电线路</a:t>
                      </a:r>
                      <a:r>
                        <a:rPr lang="zh-CN" altLang="en-US" sz="2200" dirty="0" smtClean="0">
                          <a:solidFill>
                            <a:schemeClr val="bg1"/>
                          </a:solidFill>
                          <a:cs typeface="+mn-ea"/>
                          <a:sym typeface="+mn-lt"/>
                        </a:rPr>
                        <a:t>赢得用户口碑</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1256337852"/>
                  </a:ext>
                </a:extLst>
              </a:tr>
              <a:tr h="1418223">
                <a:tc>
                  <a:txBody>
                    <a:bodyPr/>
                    <a:lstStyle/>
                    <a:p>
                      <a:pPr algn="l"/>
                      <a:r>
                        <a:rPr lang="zh-CN" altLang="en-US" dirty="0" smtClean="0">
                          <a:solidFill>
                            <a:schemeClr val="bg2"/>
                          </a:solidFill>
                        </a:rPr>
                        <a:t>第二年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100" dirty="0" smtClean="0">
                          <a:solidFill>
                            <a:schemeClr val="bg2"/>
                          </a:solidFill>
                        </a:rPr>
                        <a:t>打造识别算法</a:t>
                      </a:r>
                      <a:r>
                        <a:rPr lang="en-US" altLang="zh-CN" sz="2100" dirty="0" smtClean="0">
                          <a:solidFill>
                            <a:schemeClr val="bg2"/>
                          </a:solidFill>
                        </a:rPr>
                        <a:t>3.0</a:t>
                      </a:r>
                      <a:r>
                        <a:rPr lang="zh-CN" altLang="en-US" sz="2100" dirty="0" smtClean="0">
                          <a:solidFill>
                            <a:schemeClr val="bg2"/>
                          </a:solidFill>
                        </a:rPr>
                        <a:t>版，</a:t>
                      </a:r>
                      <a:r>
                        <a:rPr lang="zh-CN" altLang="en-US" sz="2100" dirty="0" smtClean="0">
                          <a:solidFill>
                            <a:schemeClr val="accent4"/>
                          </a:solidFill>
                        </a:rPr>
                        <a:t>争取识别</a:t>
                      </a:r>
                      <a:r>
                        <a:rPr lang="en-US" altLang="zh-CN" sz="2100" dirty="0" smtClean="0">
                          <a:solidFill>
                            <a:schemeClr val="accent4"/>
                          </a:solidFill>
                        </a:rPr>
                        <a:t>20</a:t>
                      </a:r>
                      <a:r>
                        <a:rPr lang="zh-CN" altLang="en-US" sz="2100" dirty="0" smtClean="0">
                          <a:solidFill>
                            <a:schemeClr val="accent4"/>
                          </a:solidFill>
                        </a:rPr>
                        <a:t>种缺陷，</a:t>
                      </a:r>
                      <a:r>
                        <a:rPr lang="en-US" altLang="zh-CN" sz="2100" dirty="0" smtClean="0">
                          <a:solidFill>
                            <a:schemeClr val="accent4"/>
                          </a:solidFill>
                        </a:rPr>
                        <a:t>FPS</a:t>
                      </a:r>
                      <a:r>
                        <a:rPr lang="zh-CN" altLang="en-US" sz="2100" dirty="0" smtClean="0">
                          <a:solidFill>
                            <a:schemeClr val="accent4"/>
                          </a:solidFill>
                        </a:rPr>
                        <a:t>值提升到</a:t>
                      </a:r>
                      <a:r>
                        <a:rPr lang="en-US" altLang="zh-CN" sz="2100" dirty="0" smtClean="0">
                          <a:solidFill>
                            <a:schemeClr val="accent4"/>
                          </a:solidFill>
                        </a:rPr>
                        <a:t>15</a:t>
                      </a:r>
                      <a:r>
                        <a:rPr lang="zh-CN" altLang="en-US" sz="2100" dirty="0" smtClean="0">
                          <a:solidFill>
                            <a:schemeClr val="accent4"/>
                          </a:solidFill>
                        </a:rPr>
                        <a:t>以上</a:t>
                      </a:r>
                      <a:endParaRPr lang="zh-CN" altLang="en-US" sz="2100" dirty="0">
                        <a:solidFill>
                          <a:schemeClr val="accent4"/>
                        </a:solidFill>
                      </a:endParaRPr>
                    </a:p>
                  </a:txBody>
                  <a:tcPr>
                    <a:solidFill>
                      <a:srgbClr val="001329"/>
                    </a:solidFill>
                  </a:tcPr>
                </a:tc>
                <a:tc>
                  <a:txBody>
                    <a:bodyPr/>
                    <a:lstStyle/>
                    <a:p>
                      <a:pPr algn="l"/>
                      <a:r>
                        <a:rPr lang="zh-CN" altLang="en-US" sz="2200" dirty="0" smtClean="0">
                          <a:solidFill>
                            <a:schemeClr val="accent4"/>
                          </a:solidFill>
                        </a:rPr>
                        <a:t>招聘</a:t>
                      </a:r>
                      <a:r>
                        <a:rPr lang="zh-CN" altLang="en-US" sz="2200" dirty="0" smtClean="0">
                          <a:solidFill>
                            <a:schemeClr val="bg2"/>
                          </a:solidFill>
                        </a:rPr>
                        <a:t>人员，将方案部署步骤固定化，</a:t>
                      </a:r>
                      <a:r>
                        <a:rPr lang="zh-CN" altLang="en-US" sz="2200" dirty="0" smtClean="0">
                          <a:solidFill>
                            <a:schemeClr val="accent4"/>
                          </a:solidFill>
                        </a:rPr>
                        <a:t>提高部署速度与标准性</a:t>
                      </a:r>
                      <a:endParaRPr lang="zh-CN" altLang="en-US" sz="2200" dirty="0">
                        <a:solidFill>
                          <a:schemeClr val="accent4"/>
                        </a:solidFill>
                      </a:endParaRPr>
                    </a:p>
                  </a:txBody>
                  <a:tcPr>
                    <a:solidFill>
                      <a:srgbClr val="001329"/>
                    </a:solidFill>
                  </a:tcPr>
                </a:tc>
                <a:tc>
                  <a:txBody>
                    <a:bodyPr/>
                    <a:lstStyle/>
                    <a:p>
                      <a:pPr algn="l"/>
                      <a:r>
                        <a:rPr lang="zh-CN" altLang="en-US" sz="2200" dirty="0" smtClean="0">
                          <a:solidFill>
                            <a:schemeClr val="bg1"/>
                          </a:solidFill>
                          <a:cs typeface="+mn-ea"/>
                          <a:sym typeface="+mn-lt"/>
                        </a:rPr>
                        <a:t>在保定市下辖</a:t>
                      </a:r>
                      <a:r>
                        <a:rPr lang="en-US" altLang="zh-CN" sz="2200" dirty="0" smtClean="0">
                          <a:solidFill>
                            <a:schemeClr val="accent4"/>
                          </a:solidFill>
                          <a:cs typeface="+mn-ea"/>
                          <a:sym typeface="+mn-lt"/>
                        </a:rPr>
                        <a:t>1</a:t>
                      </a:r>
                      <a:r>
                        <a:rPr lang="zh-CN" altLang="en-US" sz="2200" dirty="0" smtClean="0">
                          <a:solidFill>
                            <a:schemeClr val="accent4"/>
                          </a:solidFill>
                          <a:cs typeface="+mn-ea"/>
                          <a:sym typeface="+mn-lt"/>
                        </a:rPr>
                        <a:t>个县级</a:t>
                      </a:r>
                      <a:r>
                        <a:rPr lang="zh-CN" altLang="en-US" sz="2200" dirty="0" smtClean="0">
                          <a:solidFill>
                            <a:schemeClr val="bg1"/>
                          </a:solidFill>
                          <a:cs typeface="+mn-ea"/>
                          <a:sym typeface="+mn-lt"/>
                        </a:rPr>
                        <a:t>供电公司使用智能巡检方案</a:t>
                      </a:r>
                      <a:endParaRPr lang="zh-CN" altLang="en-US" sz="2200" dirty="0">
                        <a:solidFill>
                          <a:schemeClr val="bg2"/>
                        </a:solidFill>
                      </a:endParaRPr>
                    </a:p>
                  </a:txBody>
                  <a:tcPr>
                    <a:solidFill>
                      <a:srgbClr val="001329"/>
                    </a:solidFill>
                  </a:tcPr>
                </a:tc>
                <a:extLst>
                  <a:ext uri="{0D108BD9-81ED-4DB2-BD59-A6C34878D82A}">
                    <a16:rowId xmlns:a16="http://schemas.microsoft.com/office/drawing/2014/main" val="3199811146"/>
                  </a:ext>
                </a:extLst>
              </a:tr>
              <a:tr h="1526315">
                <a:tc>
                  <a:txBody>
                    <a:bodyPr/>
                    <a:lstStyle/>
                    <a:p>
                      <a:pPr algn="l"/>
                      <a:r>
                        <a:rPr lang="zh-CN" altLang="en-US" dirty="0" smtClean="0">
                          <a:solidFill>
                            <a:schemeClr val="bg2"/>
                          </a:solidFill>
                        </a:rPr>
                        <a:t>第三年</a:t>
                      </a:r>
                      <a:endParaRPr lang="zh-CN" altLang="en-US" dirty="0">
                        <a:solidFill>
                          <a:schemeClr val="bg2"/>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100" dirty="0" smtClean="0">
                          <a:solidFill>
                            <a:schemeClr val="bg2"/>
                          </a:solidFill>
                        </a:rPr>
                        <a:t>升级识别算法，尝试新兴识别算法；融合双目相机、红外相机等多传感器，实现</a:t>
                      </a:r>
                      <a:r>
                        <a:rPr lang="zh-CN" altLang="en-US" sz="2100" dirty="0" smtClean="0">
                          <a:solidFill>
                            <a:schemeClr val="accent4"/>
                          </a:solidFill>
                        </a:rPr>
                        <a:t>综合检测</a:t>
                      </a:r>
                      <a:endParaRPr lang="zh-CN" altLang="en-US" sz="2100" dirty="0">
                        <a:solidFill>
                          <a:schemeClr val="accent4"/>
                        </a:solidFill>
                      </a:endParaRPr>
                    </a:p>
                  </a:txBody>
                  <a:tcPr>
                    <a:solidFill>
                      <a:srgbClr val="001329"/>
                    </a:solidFill>
                  </a:tcPr>
                </a:tc>
                <a:tc>
                  <a:txBody>
                    <a:bodyPr/>
                    <a:lstStyle/>
                    <a:p>
                      <a:pPr algn="l"/>
                      <a:r>
                        <a:rPr lang="zh-CN" altLang="en-US" sz="2200" dirty="0" smtClean="0">
                          <a:solidFill>
                            <a:schemeClr val="bg2"/>
                          </a:solidFill>
                        </a:rPr>
                        <a:t>强化人员，升级与合作伙伴，特别是上游公司</a:t>
                      </a:r>
                      <a:r>
                        <a:rPr lang="zh-CN" altLang="en-US" sz="2200" dirty="0" smtClean="0">
                          <a:solidFill>
                            <a:schemeClr val="accent4"/>
                          </a:solidFill>
                        </a:rPr>
                        <a:t>合作关系</a:t>
                      </a:r>
                      <a:endParaRPr lang="zh-CN" altLang="en-US" sz="2200" dirty="0">
                        <a:solidFill>
                          <a:schemeClr val="accent4"/>
                        </a:solidFill>
                      </a:endParaRPr>
                    </a:p>
                  </a:txBody>
                  <a:tcPr>
                    <a:solidFill>
                      <a:srgbClr val="00132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bg1"/>
                          </a:solidFill>
                          <a:cs typeface="+mn-ea"/>
                          <a:sym typeface="+mn-lt"/>
                        </a:rPr>
                        <a:t>向河北省电网</a:t>
                      </a:r>
                      <a:r>
                        <a:rPr lang="en-US" altLang="zh-CN" sz="2200" dirty="0" smtClean="0">
                          <a:solidFill>
                            <a:schemeClr val="bg1"/>
                          </a:solidFill>
                          <a:cs typeface="+mn-ea"/>
                          <a:sym typeface="+mn-lt"/>
                        </a:rPr>
                        <a:t>6</a:t>
                      </a:r>
                      <a:r>
                        <a:rPr lang="zh-CN" altLang="en-US" sz="2200" dirty="0" smtClean="0">
                          <a:solidFill>
                            <a:schemeClr val="bg1"/>
                          </a:solidFill>
                          <a:cs typeface="+mn-ea"/>
                          <a:sym typeface="+mn-lt"/>
                        </a:rPr>
                        <a:t>家地市公司推广产品，争取占领</a:t>
                      </a:r>
                      <a:r>
                        <a:rPr lang="en-US" altLang="zh-CN" sz="2200" dirty="0" smtClean="0">
                          <a:solidFill>
                            <a:schemeClr val="accent4"/>
                          </a:solidFill>
                          <a:cs typeface="+mn-ea"/>
                          <a:sym typeface="+mn-lt"/>
                        </a:rPr>
                        <a:t>10000Km</a:t>
                      </a:r>
                      <a:r>
                        <a:rPr lang="zh-CN" altLang="en-US" sz="2200" dirty="0" smtClean="0">
                          <a:solidFill>
                            <a:schemeClr val="bg1"/>
                          </a:solidFill>
                          <a:cs typeface="+mn-ea"/>
                          <a:sym typeface="+mn-lt"/>
                        </a:rPr>
                        <a:t>有效巡检线路。</a:t>
                      </a:r>
                    </a:p>
                    <a:p>
                      <a:pPr algn="l"/>
                      <a:endParaRPr lang="zh-CN" altLang="en-US" dirty="0">
                        <a:solidFill>
                          <a:schemeClr val="bg2"/>
                        </a:solidFill>
                      </a:endParaRPr>
                    </a:p>
                  </a:txBody>
                  <a:tcPr>
                    <a:solidFill>
                      <a:srgbClr val="001329"/>
                    </a:solidFill>
                  </a:tcPr>
                </a:tc>
                <a:extLst>
                  <a:ext uri="{0D108BD9-81ED-4DB2-BD59-A6C34878D82A}">
                    <a16:rowId xmlns:a16="http://schemas.microsoft.com/office/drawing/2014/main" val="98590359"/>
                  </a:ext>
                </a:extLst>
              </a:tr>
            </a:tbl>
          </a:graphicData>
        </a:graphic>
      </p:graphicFrame>
    </p:spTree>
    <p:extLst>
      <p:ext uri="{BB962C8B-B14F-4D97-AF65-F5344CB8AC3E}">
        <p14:creationId xmlns:p14="http://schemas.microsoft.com/office/powerpoint/2010/main" val="453903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smtClean="0">
                <a:latin typeface="+mj-ea"/>
                <a:ea typeface="+mj-ea"/>
              </a:rPr>
              <a:t>工作场景</a:t>
            </a:r>
            <a:endParaRPr lang="zh-CN" altLang="en-US" dirty="0">
              <a:latin typeface="+mj-ea"/>
              <a:ea typeface="+mj-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4795" y="955273"/>
            <a:ext cx="2693657" cy="3557733"/>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440" y="3922053"/>
            <a:ext cx="3335842" cy="2485961"/>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8965" y="955273"/>
            <a:ext cx="2574405" cy="1918518"/>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40" y="955273"/>
            <a:ext cx="3335842" cy="2485962"/>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7596" y="3441235"/>
            <a:ext cx="5251547" cy="2935199"/>
          </a:xfrm>
          <a:prstGeom prst="rect">
            <a:avLst/>
          </a:prstGeom>
        </p:spPr>
      </p:pic>
      <p:pic>
        <p:nvPicPr>
          <p:cNvPr id="19" name="图片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3883" y="955273"/>
            <a:ext cx="2433803" cy="1813738"/>
          </a:xfrm>
          <a:prstGeom prst="rect">
            <a:avLst/>
          </a:prstGeom>
        </p:spPr>
      </p:pic>
      <p:pic>
        <p:nvPicPr>
          <p:cNvPr id="20"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4794" y="4920156"/>
            <a:ext cx="2622702" cy="1465882"/>
          </a:xfrm>
          <a:prstGeom prst="rect">
            <a:avLst/>
          </a:prstGeom>
        </p:spPr>
      </p:pic>
      <p:sp>
        <p:nvSpPr>
          <p:cNvPr id="4" name="文本框 3"/>
          <p:cNvSpPr txBox="1"/>
          <p:nvPr/>
        </p:nvSpPr>
        <p:spPr>
          <a:xfrm>
            <a:off x="777491" y="3441235"/>
            <a:ext cx="3124528" cy="383458"/>
          </a:xfrm>
          <a:prstGeom prst="rect">
            <a:avLst/>
          </a:prstGeom>
          <a:noFill/>
        </p:spPr>
        <p:txBody>
          <a:bodyPr wrap="square" rtlCol="0">
            <a:spAutoFit/>
          </a:bodyPr>
          <a:lstStyle/>
          <a:p>
            <a:r>
              <a:rPr lang="zh-CN" altLang="en-US" dirty="0" smtClean="0">
                <a:solidFill>
                  <a:schemeClr val="bg1"/>
                </a:solidFill>
              </a:rPr>
              <a:t>研发团队实地测试</a:t>
            </a:r>
            <a:endParaRPr lang="zh-CN" altLang="en-US" dirty="0">
              <a:solidFill>
                <a:schemeClr val="bg1"/>
              </a:solidFill>
            </a:endParaRPr>
          </a:p>
        </p:txBody>
      </p:sp>
      <p:sp>
        <p:nvSpPr>
          <p:cNvPr id="14" name="文本框 13"/>
          <p:cNvSpPr txBox="1"/>
          <p:nvPr/>
        </p:nvSpPr>
        <p:spPr>
          <a:xfrm>
            <a:off x="603623" y="6396935"/>
            <a:ext cx="3124528" cy="383458"/>
          </a:xfrm>
          <a:prstGeom prst="rect">
            <a:avLst/>
          </a:prstGeom>
          <a:noFill/>
        </p:spPr>
        <p:txBody>
          <a:bodyPr wrap="square" rtlCol="0">
            <a:spAutoFit/>
          </a:bodyPr>
          <a:lstStyle/>
          <a:p>
            <a:r>
              <a:rPr lang="zh-CN" altLang="en-US" dirty="0" smtClean="0">
                <a:solidFill>
                  <a:schemeClr val="bg1"/>
                </a:solidFill>
              </a:rPr>
              <a:t>获取结果接受工人培训</a:t>
            </a:r>
            <a:endParaRPr lang="zh-CN" altLang="en-US" dirty="0">
              <a:solidFill>
                <a:schemeClr val="bg1"/>
              </a:solidFill>
            </a:endParaRPr>
          </a:p>
        </p:txBody>
      </p:sp>
      <p:sp>
        <p:nvSpPr>
          <p:cNvPr id="15" name="文本框 14"/>
          <p:cNvSpPr txBox="1"/>
          <p:nvPr/>
        </p:nvSpPr>
        <p:spPr>
          <a:xfrm>
            <a:off x="3902019" y="4536698"/>
            <a:ext cx="3124528" cy="383458"/>
          </a:xfrm>
          <a:prstGeom prst="rect">
            <a:avLst/>
          </a:prstGeom>
          <a:noFill/>
        </p:spPr>
        <p:txBody>
          <a:bodyPr wrap="square" rtlCol="0">
            <a:spAutoFit/>
          </a:bodyPr>
          <a:lstStyle/>
          <a:p>
            <a:r>
              <a:rPr lang="zh-CN" altLang="en-US" dirty="0" smtClean="0">
                <a:solidFill>
                  <a:schemeClr val="bg1"/>
                </a:solidFill>
              </a:rPr>
              <a:t>实验室开发软硬件产品</a:t>
            </a:r>
            <a:endParaRPr lang="zh-CN" altLang="en-US" dirty="0">
              <a:solidFill>
                <a:schemeClr val="bg1"/>
              </a:solidFill>
            </a:endParaRPr>
          </a:p>
        </p:txBody>
      </p:sp>
      <p:sp>
        <p:nvSpPr>
          <p:cNvPr id="16" name="文本框 15"/>
          <p:cNvSpPr txBox="1"/>
          <p:nvPr/>
        </p:nvSpPr>
        <p:spPr>
          <a:xfrm>
            <a:off x="4129853" y="6376434"/>
            <a:ext cx="3124528" cy="383458"/>
          </a:xfrm>
          <a:prstGeom prst="rect">
            <a:avLst/>
          </a:prstGeom>
          <a:noFill/>
        </p:spPr>
        <p:txBody>
          <a:bodyPr wrap="square" rtlCol="0">
            <a:spAutoFit/>
          </a:bodyPr>
          <a:lstStyle/>
          <a:p>
            <a:r>
              <a:rPr lang="zh-CN" altLang="en-US" dirty="0" smtClean="0">
                <a:solidFill>
                  <a:schemeClr val="bg1"/>
                </a:solidFill>
              </a:rPr>
              <a:t>模拟巡检测试产品</a:t>
            </a:r>
            <a:endParaRPr lang="zh-CN" altLang="en-US" dirty="0">
              <a:solidFill>
                <a:schemeClr val="bg1"/>
              </a:solidFill>
            </a:endParaRPr>
          </a:p>
        </p:txBody>
      </p:sp>
      <p:sp>
        <p:nvSpPr>
          <p:cNvPr id="17" name="文本框 16"/>
          <p:cNvSpPr txBox="1"/>
          <p:nvPr/>
        </p:nvSpPr>
        <p:spPr>
          <a:xfrm>
            <a:off x="6961425" y="2913339"/>
            <a:ext cx="2487179" cy="383458"/>
          </a:xfrm>
          <a:prstGeom prst="rect">
            <a:avLst/>
          </a:prstGeom>
          <a:noFill/>
        </p:spPr>
        <p:txBody>
          <a:bodyPr wrap="square" rtlCol="0">
            <a:spAutoFit/>
          </a:bodyPr>
          <a:lstStyle/>
          <a:p>
            <a:r>
              <a:rPr lang="zh-CN" altLang="en-US" dirty="0" smtClean="0">
                <a:solidFill>
                  <a:schemeClr val="bg1"/>
                </a:solidFill>
              </a:rPr>
              <a:t>实地测试对比产品效果</a:t>
            </a:r>
            <a:endParaRPr lang="zh-CN" altLang="en-US" dirty="0">
              <a:solidFill>
                <a:schemeClr val="bg1"/>
              </a:solidFill>
            </a:endParaRPr>
          </a:p>
        </p:txBody>
      </p:sp>
      <p:sp>
        <p:nvSpPr>
          <p:cNvPr id="21" name="文本框 20"/>
          <p:cNvSpPr txBox="1"/>
          <p:nvPr/>
        </p:nvSpPr>
        <p:spPr>
          <a:xfrm>
            <a:off x="9640507" y="2906497"/>
            <a:ext cx="2487179" cy="369332"/>
          </a:xfrm>
          <a:prstGeom prst="rect">
            <a:avLst/>
          </a:prstGeom>
          <a:noFill/>
        </p:spPr>
        <p:txBody>
          <a:bodyPr wrap="square" rtlCol="0">
            <a:spAutoFit/>
          </a:bodyPr>
          <a:lstStyle/>
          <a:p>
            <a:r>
              <a:rPr lang="zh-CN" altLang="en-US" dirty="0" smtClean="0">
                <a:solidFill>
                  <a:schemeClr val="bg1"/>
                </a:solidFill>
              </a:rPr>
              <a:t>测试现场就地调试设备</a:t>
            </a:r>
            <a:endParaRPr lang="zh-CN" altLang="en-US" dirty="0">
              <a:solidFill>
                <a:schemeClr val="bg1"/>
              </a:solidFill>
            </a:endParaRPr>
          </a:p>
        </p:txBody>
      </p:sp>
      <p:sp>
        <p:nvSpPr>
          <p:cNvPr id="22" name="文本框 21"/>
          <p:cNvSpPr txBox="1"/>
          <p:nvPr/>
        </p:nvSpPr>
        <p:spPr>
          <a:xfrm>
            <a:off x="8205015" y="6376434"/>
            <a:ext cx="2971589" cy="369332"/>
          </a:xfrm>
          <a:prstGeom prst="rect">
            <a:avLst/>
          </a:prstGeom>
          <a:noFill/>
        </p:spPr>
        <p:txBody>
          <a:bodyPr wrap="square" rtlCol="0">
            <a:spAutoFit/>
          </a:bodyPr>
          <a:lstStyle/>
          <a:p>
            <a:r>
              <a:rPr lang="zh-CN" altLang="en-US" dirty="0" smtClean="0">
                <a:solidFill>
                  <a:schemeClr val="bg1"/>
                </a:solidFill>
              </a:rPr>
              <a:t>反复探索测试巡飞功能</a:t>
            </a:r>
            <a:endParaRPr lang="zh-CN" altLang="en-US" dirty="0">
              <a:solidFill>
                <a:schemeClr val="bg1"/>
              </a:solidFill>
            </a:endParaRPr>
          </a:p>
        </p:txBody>
      </p:sp>
    </p:spTree>
    <p:extLst>
      <p:ext uri="{BB962C8B-B14F-4D97-AF65-F5344CB8AC3E}">
        <p14:creationId xmlns:p14="http://schemas.microsoft.com/office/powerpoint/2010/main" val="2351267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con"/>
          <p:cNvPicPr>
            <a:picLocks noChangeAspect="1"/>
          </p:cNvPicPr>
          <p:nvPr/>
        </p:nvPicPr>
        <p:blipFill>
          <a:blip r:embed="rId3"/>
          <a:srcRect t="4944" b="4944"/>
          <a:stretch>
            <a:fillRect/>
          </a:stretch>
        </p:blipFill>
        <p:spPr>
          <a:xfrm>
            <a:off x="-615950" y="-373062"/>
            <a:ext cx="13096240" cy="7366635"/>
          </a:xfrm>
          <a:prstGeom prst="rect">
            <a:avLst/>
          </a:prstGeom>
        </p:spPr>
      </p:pic>
      <p:sp>
        <p:nvSpPr>
          <p:cNvPr id="6" name="矩形 5"/>
          <p:cNvSpPr/>
          <p:nvPr/>
        </p:nvSpPr>
        <p:spPr>
          <a:xfrm>
            <a:off x="2464435" y="2206625"/>
            <a:ext cx="6704330" cy="2397760"/>
          </a:xfrm>
          <a:prstGeom prst="rect">
            <a:avLst/>
          </a:prstGeom>
          <a:solidFill>
            <a:schemeClr val="tx2">
              <a:alpha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930650" y="2597150"/>
            <a:ext cx="3771900" cy="783590"/>
          </a:xfrm>
          <a:prstGeom prst="rect">
            <a:avLst/>
          </a:prstGeom>
          <a:noFill/>
          <a:ln>
            <a:noFill/>
          </a:ln>
        </p:spPr>
        <p:txBody>
          <a:bodyPr wrap="square" rtlCol="0" anchor="t">
            <a:spAutoFit/>
            <a:scene3d>
              <a:camera prst="orthographicFront"/>
              <a:lightRig rig="threePt" dir="t">
                <a:rot lat="0" lon="0" rev="0"/>
              </a:lightRig>
            </a:scene3d>
            <a:sp3d>
              <a:contourClr>
                <a:schemeClr val="bg1"/>
              </a:contourClr>
            </a:sp3d>
          </a:bodyPr>
          <a:lstStyle/>
          <a:p>
            <a:pPr algn="ctr"/>
            <a:r>
              <a:rPr lang="zh-CN" altLang="en-US" sz="4500" b="1">
                <a:ln w="19050">
                  <a:solidFill>
                    <a:schemeClr val="bg1"/>
                  </a:solidFill>
                </a:ln>
                <a:solidFill>
                  <a:schemeClr val="bg1"/>
                </a:solidFill>
                <a:effectLst>
                  <a:outerShdw dist="38100" dir="12600000" algn="r" rotWithShape="0">
                    <a:prstClr val="black">
                      <a:alpha val="40000"/>
                    </a:prstClr>
                  </a:outerShdw>
                </a:effectLst>
                <a:cs typeface="+mn-ea"/>
                <a:sym typeface="+mn-lt"/>
              </a:rPr>
              <a:t>塔线巡警</a:t>
            </a:r>
          </a:p>
        </p:txBody>
      </p:sp>
      <p:sp>
        <p:nvSpPr>
          <p:cNvPr id="7" name="文本框 6"/>
          <p:cNvSpPr txBox="1"/>
          <p:nvPr/>
        </p:nvSpPr>
        <p:spPr>
          <a:xfrm>
            <a:off x="-579120" y="3669030"/>
            <a:ext cx="12793980" cy="429895"/>
          </a:xfrm>
          <a:prstGeom prst="rect">
            <a:avLst/>
          </a:prstGeom>
          <a:noFill/>
        </p:spPr>
        <p:txBody>
          <a:bodyPr wrap="square" rtlCol="0">
            <a:spAutoFit/>
          </a:bodyPr>
          <a:lstStyle/>
          <a:p>
            <a:pPr algn="ctr"/>
            <a:r>
              <a:rPr lang="zh-CN" altLang="en-US" sz="2200">
                <a:solidFill>
                  <a:schemeClr val="bg1"/>
                </a:solidFill>
                <a:effectLst/>
                <a:cs typeface="+mn-ea"/>
                <a:sym typeface="+mn-lt"/>
              </a:rPr>
              <a:t>打造最高效的输电线路巡检解决方案</a:t>
            </a: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内容占位符 20" descr="基建"/>
          <p:cNvPicPr>
            <a:picLocks noGrp="1" noChangeAspect="1"/>
          </p:cNvPicPr>
          <p:nvPr>
            <p:ph sz="half" idx="15"/>
          </p:nvPr>
        </p:nvPicPr>
        <p:blipFill>
          <a:blip r:embed="rId4"/>
          <a:stretch>
            <a:fillRect/>
          </a:stretch>
        </p:blipFill>
        <p:spPr>
          <a:xfrm>
            <a:off x="1010611" y="2677355"/>
            <a:ext cx="2830830" cy="1659890"/>
          </a:xfrm>
          <a:prstGeom prst="rect">
            <a:avLst/>
          </a:prstGeom>
        </p:spPr>
      </p:pic>
      <p:sp>
        <p:nvSpPr>
          <p:cNvPr id="5" name="内容占位符 4"/>
          <p:cNvSpPr>
            <a:spLocks noGrp="1"/>
          </p:cNvSpPr>
          <p:nvPr>
            <p:ph sz="half" idx="16"/>
          </p:nvPr>
        </p:nvSpPr>
        <p:spPr>
          <a:xfrm>
            <a:off x="944880" y="4549884"/>
            <a:ext cx="3027045" cy="1769110"/>
          </a:xfrm>
        </p:spPr>
        <p:txBody>
          <a:bodyPr/>
          <a:lstStyle/>
          <a:p>
            <a:pPr marL="0" indent="0">
              <a:buNone/>
            </a:pP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自</a:t>
            </a:r>
            <a:r>
              <a:rPr lang="en-US" altLang="zh-CN" sz="1800" dirty="0">
                <a:solidFill>
                  <a:schemeClr val="bg1"/>
                </a:solidFill>
                <a:latin typeface="方正兰亭纤黑_GBK" panose="02000000000000000000" pitchFamily="2" charset="-122"/>
                <a:ea typeface="方正兰亭纤黑_GBK" panose="02000000000000000000" pitchFamily="2" charset="-122"/>
                <a:cs typeface="+mn-ea"/>
                <a:sym typeface="+mn-lt"/>
              </a:rPr>
              <a:t>2018</a:t>
            </a: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年起国家多次强调加力新基建，特高压输电是</a:t>
            </a:r>
            <a:r>
              <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rPr>
              <a:t>新基建七大项目</a:t>
            </a:r>
            <a:r>
              <a:rPr lang="zh-CN" altLang="en-US" sz="1800" dirty="0" smtClean="0">
                <a:solidFill>
                  <a:schemeClr val="bg1"/>
                </a:solidFill>
                <a:latin typeface="方正兰亭纤黑_GBK" panose="02000000000000000000" pitchFamily="2" charset="-122"/>
                <a:ea typeface="方正兰亭纤黑_GBK" panose="02000000000000000000" pitchFamily="2" charset="-122"/>
                <a:cs typeface="+mn-ea"/>
                <a:sym typeface="+mn-lt"/>
              </a:rPr>
              <a:t>之一，建成、在建多条线路</a:t>
            </a:r>
            <a:endParaRPr lang="zh-CN" altLang="en-US" sz="1800" dirty="0">
              <a:solidFill>
                <a:schemeClr val="bg1"/>
              </a:solidFill>
              <a:latin typeface="方正兰亭纤黑_GBK" panose="02000000000000000000" pitchFamily="2" charset="-122"/>
              <a:ea typeface="方正兰亭纤黑_GBK" panose="02000000000000000000" pitchFamily="2" charset="-122"/>
              <a:cs typeface="+mn-ea"/>
              <a:sym typeface="+mn-lt"/>
            </a:endParaRPr>
          </a:p>
          <a:p>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6" name="内容占位符 5"/>
          <p:cNvSpPr>
            <a:spLocks noGrp="1"/>
          </p:cNvSpPr>
          <p:nvPr>
            <p:ph sz="half" idx="17"/>
          </p:nvPr>
        </p:nvSpPr>
        <p:spPr>
          <a:xfrm>
            <a:off x="1220470" y="1958950"/>
            <a:ext cx="2496185" cy="563245"/>
          </a:xfrm>
        </p:spPr>
        <p:txBody>
          <a:bodyPr>
            <a:noAutofit/>
          </a:bodyPr>
          <a:lstStyle/>
          <a:p>
            <a:pPr marL="0" indent="0" algn="ctr">
              <a:buNone/>
            </a:pPr>
            <a:r>
              <a:rPr lang="zh-CN" altLang="en-US" sz="2400" b="1" dirty="0">
                <a:solidFill>
                  <a:schemeClr val="bg1"/>
                </a:solidFill>
                <a:effectLst/>
                <a:latin typeface="+mn-lt"/>
                <a:ea typeface="+mn-ea"/>
                <a:cs typeface="+mn-ea"/>
                <a:sym typeface="+mn-lt"/>
              </a:rPr>
              <a:t>新基建重点项目</a:t>
            </a:r>
          </a:p>
          <a:p>
            <a:pPr marL="0" indent="0" algn="ctr">
              <a:buNone/>
            </a:pPr>
            <a:endParaRPr lang="zh-CN" altLang="en-US" sz="2400" b="1" dirty="0">
              <a:solidFill>
                <a:schemeClr val="bg1"/>
              </a:solidFill>
              <a:effectLst/>
              <a:latin typeface="+mn-lt"/>
              <a:ea typeface="+mn-ea"/>
              <a:cs typeface="+mn-ea"/>
              <a:sym typeface="+mn-lt"/>
            </a:endParaRPr>
          </a:p>
        </p:txBody>
      </p:sp>
      <p:sp>
        <p:nvSpPr>
          <p:cNvPr id="8" name="内容占位符 7"/>
          <p:cNvSpPr>
            <a:spLocks noGrp="1"/>
          </p:cNvSpPr>
          <p:nvPr>
            <p:ph sz="half" idx="19"/>
          </p:nvPr>
        </p:nvSpPr>
        <p:spPr>
          <a:xfrm>
            <a:off x="4785191" y="4549884"/>
            <a:ext cx="3027045" cy="1769110"/>
          </a:xfrm>
        </p:spPr>
        <p:txBody>
          <a:bodyPr/>
          <a:lstStyle/>
          <a:p>
            <a:pPr marL="0" indent="0">
              <a:buNone/>
            </a:pPr>
            <a:r>
              <a:rPr sz="1800" dirty="0">
                <a:solidFill>
                  <a:schemeClr val="bg1"/>
                </a:solidFill>
                <a:latin typeface="方正兰亭纤黑_GBK" panose="02000000000000000000" pitchFamily="2" charset="-122"/>
                <a:ea typeface="方正兰亭纤黑_GBK" panose="02000000000000000000" pitchFamily="2" charset="-122"/>
                <a:cs typeface="+mn-ea"/>
                <a:sym typeface="+mn-lt"/>
              </a:rPr>
              <a:t>激发市场活力带动设备制造企业恢复生产、走出疫情影响</a:t>
            </a:r>
            <a:endParaRPr lang="zh-CN" altLang="en-US" sz="1800" dirty="0">
              <a:latin typeface="方正兰亭纤黑_GBK" panose="02000000000000000000" pitchFamily="2" charset="-122"/>
              <a:ea typeface="方正兰亭纤黑_GBK" panose="02000000000000000000" pitchFamily="2" charset="-122"/>
              <a:cs typeface="+mn-ea"/>
              <a:sym typeface="+mn-lt"/>
            </a:endParaRPr>
          </a:p>
        </p:txBody>
      </p:sp>
      <p:sp>
        <p:nvSpPr>
          <p:cNvPr id="11" name="内容占位符 10"/>
          <p:cNvSpPr>
            <a:spLocks noGrp="1"/>
          </p:cNvSpPr>
          <p:nvPr>
            <p:ph sz="half" idx="22"/>
          </p:nvPr>
        </p:nvSpPr>
        <p:spPr>
          <a:xfrm>
            <a:off x="8625502" y="4549884"/>
            <a:ext cx="3027045" cy="1769110"/>
          </a:xfrm>
        </p:spPr>
        <p:txBody>
          <a:bodyPr>
            <a:normAutofit lnSpcReduction="10000"/>
          </a:bodyPr>
          <a:lstStyle/>
          <a:p>
            <a:pPr marL="0" indent="0">
              <a:buNone/>
            </a:pPr>
            <a:r>
              <a:rPr lang="zh-CN" altLang="en-US" sz="1800" dirty="0">
                <a:solidFill>
                  <a:schemeClr val="bg2"/>
                </a:solidFill>
                <a:latin typeface="方正兰亭纤黑_GBK" panose="02000000000000000000" pitchFamily="2" charset="-122"/>
                <a:ea typeface="方正兰亭纤黑_GBK" panose="02000000000000000000" pitchFamily="2" charset="-122"/>
              </a:rPr>
              <a:t>国家电网公司聚焦大数据中心、工业互联网、</a:t>
            </a:r>
            <a:r>
              <a:rPr lang="en-US" altLang="zh-CN" sz="1800" dirty="0">
                <a:solidFill>
                  <a:schemeClr val="bg2"/>
                </a:solidFill>
                <a:latin typeface="方正兰亭纤黑_GBK" panose="02000000000000000000" pitchFamily="2" charset="-122"/>
                <a:ea typeface="方正兰亭纤黑_GBK" panose="02000000000000000000" pitchFamily="2" charset="-122"/>
              </a:rPr>
              <a:t>5G</a:t>
            </a:r>
            <a:r>
              <a:rPr lang="zh-CN" altLang="en-US" sz="1800" dirty="0">
                <a:solidFill>
                  <a:schemeClr val="bg2"/>
                </a:solidFill>
                <a:latin typeface="方正兰亭纤黑_GBK" panose="02000000000000000000" pitchFamily="2" charset="-122"/>
                <a:ea typeface="方正兰亭纤黑_GBK" panose="02000000000000000000" pitchFamily="2" charset="-122"/>
              </a:rPr>
              <a:t>、</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人工智能，投资</a:t>
            </a:r>
            <a:r>
              <a:rPr lang="zh-CN" altLang="en-US" sz="1800" dirty="0">
                <a:solidFill>
                  <a:schemeClr val="bg2"/>
                </a:solidFill>
                <a:latin typeface="方正兰亭纤黑_GBK" panose="02000000000000000000" pitchFamily="2" charset="-122"/>
                <a:ea typeface="方正兰亭纤黑_GBK" panose="02000000000000000000" pitchFamily="2" charset="-122"/>
              </a:rPr>
              <a:t>约</a:t>
            </a:r>
            <a:r>
              <a:rPr lang="en-US" altLang="zh-CN" sz="1800" dirty="0">
                <a:solidFill>
                  <a:schemeClr val="bg2"/>
                </a:solidFill>
                <a:latin typeface="方正兰亭纤黑_GBK" panose="02000000000000000000" pitchFamily="2" charset="-122"/>
                <a:ea typeface="方正兰亭纤黑_GBK" panose="02000000000000000000" pitchFamily="2" charset="-122"/>
              </a:rPr>
              <a:t>247</a:t>
            </a:r>
            <a:r>
              <a:rPr lang="zh-CN" altLang="en-US" sz="1800" dirty="0">
                <a:solidFill>
                  <a:schemeClr val="bg2"/>
                </a:solidFill>
                <a:latin typeface="方正兰亭纤黑_GBK" panose="02000000000000000000" pitchFamily="2" charset="-122"/>
                <a:ea typeface="方正兰亭纤黑_GBK" panose="02000000000000000000" pitchFamily="2" charset="-122"/>
              </a:rPr>
              <a:t>亿元实施</a:t>
            </a:r>
            <a:r>
              <a:rPr lang="zh-CN" altLang="en-US" sz="1800" dirty="0" smtClean="0">
                <a:solidFill>
                  <a:schemeClr val="bg2"/>
                </a:solidFill>
                <a:latin typeface="方正兰亭纤黑_GBK" panose="02000000000000000000" pitchFamily="2" charset="-122"/>
                <a:ea typeface="方正兰亭纤黑_GBK" panose="02000000000000000000" pitchFamily="2" charset="-122"/>
              </a:rPr>
              <a:t>“数字新基建”</a:t>
            </a:r>
            <a:endParaRPr lang="zh-CN" altLang="en-US" sz="18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3" name="标题 2"/>
          <p:cNvSpPr>
            <a:spLocks noGrp="1"/>
          </p:cNvSpPr>
          <p:nvPr>
            <p:ph type="title"/>
          </p:nvPr>
        </p:nvSpPr>
        <p:spPr>
          <a:xfrm>
            <a:off x="149860" y="144145"/>
            <a:ext cx="2967990" cy="628015"/>
          </a:xfrm>
        </p:spPr>
        <p:txBody>
          <a:bodyPr/>
          <a:lstStyle/>
          <a:p>
            <a:r>
              <a:rPr lang="zh-CN" altLang="en-US" dirty="0">
                <a:latin typeface="+mn-lt"/>
                <a:ea typeface="+mn-ea"/>
                <a:cs typeface="+mn-ea"/>
                <a:sym typeface="+mn-lt"/>
              </a:rPr>
              <a:t> 宏观趋势</a:t>
            </a:r>
          </a:p>
        </p:txBody>
      </p:sp>
      <p:sp>
        <p:nvSpPr>
          <p:cNvPr id="4" name="文本框 3"/>
          <p:cNvSpPr txBox="1"/>
          <p:nvPr/>
        </p:nvSpPr>
        <p:spPr>
          <a:xfrm>
            <a:off x="2367522" y="1029802"/>
            <a:ext cx="7455049" cy="954107"/>
          </a:xfrm>
          <a:prstGeom prst="rect">
            <a:avLst/>
          </a:prstGeom>
          <a:noFill/>
        </p:spPr>
        <p:txBody>
          <a:bodyPr wrap="square" rtlCol="0">
            <a:spAutoFit/>
          </a:bodyPr>
          <a:lstStyle/>
          <a:p>
            <a:r>
              <a:rPr lang="zh-CN" altLang="en-US" sz="2800" b="1" dirty="0">
                <a:solidFill>
                  <a:schemeClr val="bg2"/>
                </a:solidFill>
                <a:cs typeface="+mn-ea"/>
                <a:sym typeface="+mn-lt"/>
              </a:rPr>
              <a:t>特高压建设进入上升期，电网数字化建设起步</a:t>
            </a:r>
          </a:p>
          <a:p>
            <a:endParaRPr lang="zh-CN" altLang="en-US" sz="2800" dirty="0">
              <a:solidFill>
                <a:schemeClr val="bg2"/>
              </a:solidFill>
            </a:endParaRPr>
          </a:p>
        </p:txBody>
      </p:sp>
      <p:pic>
        <p:nvPicPr>
          <p:cNvPr id="13" name="内容占位符 12"/>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8629014" y="2677355"/>
            <a:ext cx="2831465" cy="1659890"/>
          </a:xfrm>
        </p:spPr>
      </p:pic>
      <p:sp>
        <p:nvSpPr>
          <p:cNvPr id="17" name="内容占位符 8"/>
          <p:cNvSpPr>
            <a:spLocks noGrp="1"/>
          </p:cNvSpPr>
          <p:nvPr>
            <p:ph sz="half" idx="20"/>
          </p:nvPr>
        </p:nvSpPr>
        <p:spPr>
          <a:xfrm>
            <a:off x="8897264" y="1950720"/>
            <a:ext cx="2483523" cy="438150"/>
          </a:xfrm>
        </p:spPr>
        <p:txBody>
          <a:bodyPr>
            <a:noAutofit/>
          </a:bodyPr>
          <a:lstStyle/>
          <a:p>
            <a:pPr marL="0" indent="0" algn="ctr">
              <a:buNone/>
            </a:pPr>
            <a:r>
              <a:rPr lang="zh-CN" altLang="en-US" sz="2400" b="1" dirty="0" smtClean="0">
                <a:solidFill>
                  <a:schemeClr val="bg1"/>
                </a:solidFill>
                <a:latin typeface="+mn-lt"/>
                <a:ea typeface="+mn-ea"/>
                <a:cs typeface="+mn-ea"/>
                <a:sym typeface="+mn-lt"/>
              </a:rPr>
              <a:t>数字基建是关键</a:t>
            </a:r>
            <a:endParaRPr lang="zh-CN" altLang="en-US" sz="2400" b="1" dirty="0">
              <a:solidFill>
                <a:schemeClr val="bg1"/>
              </a:solidFill>
              <a:effectLst/>
              <a:latin typeface="+mn-lt"/>
              <a:ea typeface="+mn-ea"/>
              <a:cs typeface="+mn-ea"/>
              <a:sym typeface="+mn-lt"/>
            </a:endParaRPr>
          </a:p>
          <a:p>
            <a:pPr marL="0" indent="0" algn="ctr">
              <a:buNone/>
            </a:pPr>
            <a:endParaRPr lang="zh-CN" altLang="en-US" sz="2400" b="1" dirty="0">
              <a:solidFill>
                <a:schemeClr val="bg1"/>
              </a:solidFill>
              <a:effectLst/>
              <a:latin typeface="+mn-lt"/>
              <a:ea typeface="+mn-ea"/>
              <a:cs typeface="+mn-ea"/>
              <a:sym typeface="+mn-lt"/>
            </a:endParaRPr>
          </a:p>
        </p:txBody>
      </p:sp>
      <p:pic>
        <p:nvPicPr>
          <p:cNvPr id="20" name="内容占位符 18" descr="会议"/>
          <p:cNvPicPr>
            <a:picLocks noGrp="1" noChangeAspect="1"/>
          </p:cNvPicPr>
          <p:nvPr>
            <p:ph sz="half" idx="18"/>
          </p:nvPr>
        </p:nvPicPr>
        <p:blipFill>
          <a:blip r:embed="rId6"/>
          <a:stretch>
            <a:fillRect/>
          </a:stretch>
        </p:blipFill>
        <p:spPr>
          <a:xfrm>
            <a:off x="4785191" y="2693988"/>
            <a:ext cx="2831465" cy="1657350"/>
          </a:xfrm>
          <a:prstGeom prst="rect">
            <a:avLst/>
          </a:prstGeom>
        </p:spPr>
      </p:pic>
      <p:sp>
        <p:nvSpPr>
          <p:cNvPr id="22" name="内容占位符 5"/>
          <p:cNvSpPr>
            <a:spLocks noGrp="1"/>
          </p:cNvSpPr>
          <p:nvPr>
            <p:ph sz="half" idx="17"/>
          </p:nvPr>
        </p:nvSpPr>
        <p:spPr>
          <a:xfrm>
            <a:off x="5058867" y="1958950"/>
            <a:ext cx="2496185" cy="563245"/>
          </a:xfrm>
        </p:spPr>
        <p:txBody>
          <a:bodyPr>
            <a:noAutofit/>
          </a:bodyPr>
          <a:lstStyle/>
          <a:p>
            <a:pPr marL="0" indent="0" algn="ctr">
              <a:buNone/>
            </a:pPr>
            <a:r>
              <a:rPr lang="zh-CN" altLang="en-US" sz="2400" b="1" dirty="0" smtClean="0">
                <a:solidFill>
                  <a:schemeClr val="bg1"/>
                </a:solidFill>
                <a:effectLst/>
                <a:latin typeface="+mn-lt"/>
                <a:ea typeface="+mn-ea"/>
                <a:cs typeface="+mn-ea"/>
                <a:sym typeface="+mn-lt"/>
              </a:rPr>
              <a:t>社会投资焦点</a:t>
            </a:r>
            <a:endParaRPr lang="zh-CN" altLang="en-US" sz="2400" b="1" dirty="0">
              <a:solidFill>
                <a:schemeClr val="bg1"/>
              </a:solidFill>
              <a:effectLst/>
              <a:latin typeface="+mn-lt"/>
              <a:ea typeface="+mn-ea"/>
              <a:cs typeface="+mn-ea"/>
              <a:sym typeface="+mn-lt"/>
            </a:endParaRPr>
          </a:p>
        </p:txBody>
      </p:sp>
      <p:pic>
        <p:nvPicPr>
          <p:cNvPr id="24" name="内容占位符 18" descr="会议"/>
          <p:cNvPicPr>
            <a:picLocks noGrp="1" noChangeAspect="1"/>
          </p:cNvPicPr>
          <p:nvPr>
            <p:ph sz="half" idx="18"/>
          </p:nvPr>
        </p:nvPicPr>
        <p:blipFill>
          <a:blip r:embed="rId6"/>
          <a:stretch>
            <a:fillRect/>
          </a:stretch>
        </p:blipFill>
        <p:spPr>
          <a:xfrm>
            <a:off x="4819495" y="2679895"/>
            <a:ext cx="2831465" cy="1657350"/>
          </a:xfrm>
          <a:prstGeom prst="rect">
            <a:avLst/>
          </a:prstGeom>
        </p:spPr>
      </p:pic>
      <p:sp>
        <p:nvSpPr>
          <p:cNvPr id="15" name="文本框 14"/>
          <p:cNvSpPr txBox="1"/>
          <p:nvPr/>
        </p:nvSpPr>
        <p:spPr>
          <a:xfrm>
            <a:off x="3435181" y="6277871"/>
            <a:ext cx="5381782" cy="461665"/>
          </a:xfrm>
          <a:prstGeom prst="rect">
            <a:avLst/>
          </a:prstGeom>
          <a:noFill/>
        </p:spPr>
        <p:txBody>
          <a:bodyPr wrap="square" rtlCol="0">
            <a:spAutoFit/>
          </a:bodyPr>
          <a:lstStyle/>
          <a:p>
            <a:pPr algn="ctr"/>
            <a:r>
              <a:rPr lang="zh-CN" altLang="en-US" sz="2400" b="1" dirty="0" smtClean="0">
                <a:solidFill>
                  <a:schemeClr val="accent4"/>
                </a:solidFill>
                <a:cs typeface="+mn-ea"/>
                <a:sym typeface="+mn-lt"/>
              </a:rPr>
              <a:t>急需由现有无人机平台进行智能化升级</a:t>
            </a:r>
            <a:endParaRPr lang="zh-CN" altLang="en-US"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zh-CN" altLang="zh-CN"/>
              <a:t>空白演示</a:t>
            </a:r>
          </a:p>
        </p:txBody>
      </p:sp>
      <p:sp>
        <p:nvSpPr>
          <p:cNvPr id="3" name="副标题 2"/>
          <p:cNvSpPr>
            <a:spLocks noGrp="1"/>
          </p:cNvSpPr>
          <p:nvPr>
            <p:ph type="subTitle" idx="4294967295"/>
            <p:custDataLst>
              <p:tags r:id="rId3"/>
            </p:custDataLst>
          </p:nvPr>
        </p:nvSpPr>
        <p:spPr/>
        <p:txBody>
          <a:bodyPr/>
          <a:lstStyle/>
          <a:p>
            <a:r>
              <a:rPr lang="zh-CN" altLang="en-US"/>
              <a:t>单击输入您的封面副标题</a:t>
            </a:r>
          </a:p>
        </p:txBody>
      </p:sp>
      <p:pic>
        <p:nvPicPr>
          <p:cNvPr id="4" name="图片 3" descr="icon"/>
          <p:cNvPicPr>
            <a:picLocks noChangeAspect="1"/>
          </p:cNvPicPr>
          <p:nvPr/>
        </p:nvPicPr>
        <p:blipFill>
          <a:blip r:embed="rId7">
            <a:lum bright="24000"/>
          </a:blip>
          <a:srcRect/>
          <a:stretch>
            <a:fillRect/>
          </a:stretch>
        </p:blipFill>
        <p:spPr>
          <a:xfrm>
            <a:off x="-7620" y="-5080"/>
            <a:ext cx="12214225" cy="6861175"/>
          </a:xfrm>
          <a:prstGeom prst="rect">
            <a:avLst/>
          </a:prstGeom>
          <a:solidFill>
            <a:schemeClr val="tx2">
              <a:alpha val="75000"/>
            </a:schemeClr>
          </a:solidFill>
        </p:spPr>
      </p:pic>
      <p:sp>
        <p:nvSpPr>
          <p:cNvPr id="5" name="矩形 4"/>
          <p:cNvSpPr/>
          <p:nvPr/>
        </p:nvSpPr>
        <p:spPr>
          <a:xfrm>
            <a:off x="-6985" y="1003300"/>
            <a:ext cx="12198985" cy="5483225"/>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362710" y="1838325"/>
            <a:ext cx="9458960" cy="3924935"/>
            <a:chOff x="1056" y="2238"/>
            <a:chExt cx="16863" cy="7813"/>
          </a:xfrm>
        </p:grpSpPr>
        <p:sp>
          <p:nvSpPr>
            <p:cNvPr id="6" name="文本框 5"/>
            <p:cNvSpPr txBox="1"/>
            <p:nvPr/>
          </p:nvSpPr>
          <p:spPr>
            <a:xfrm>
              <a:off x="1740" y="3746"/>
              <a:ext cx="3471" cy="702"/>
            </a:xfrm>
            <a:prstGeom prst="rect">
              <a:avLst/>
            </a:prstGeom>
            <a:noFill/>
          </p:spPr>
          <p:txBody>
            <a:bodyPr wrap="square" rtlCol="0">
              <a:spAutoFit/>
            </a:bodyPr>
            <a:lstStyle/>
            <a:p>
              <a:r>
                <a:rPr lang="zh-CN" altLang="en-US" sz="1700">
                  <a:solidFill>
                    <a:schemeClr val="accent4"/>
                  </a:solidFill>
                  <a:latin typeface="Adobe 黑体 Std R" panose="020B0400000000000000" charset="-122"/>
                  <a:ea typeface="Adobe 黑体 Std R" panose="020B0400000000000000" charset="-122"/>
                  <a:sym typeface="+mn-ea"/>
                </a:rPr>
                <a:t>自主巡检解决方案</a:t>
              </a:r>
            </a:p>
          </p:txBody>
        </p:sp>
        <p:sp>
          <p:nvSpPr>
            <p:cNvPr id="7" name="文本框 6"/>
            <p:cNvSpPr txBox="1"/>
            <p:nvPr/>
          </p:nvSpPr>
          <p:spPr>
            <a:xfrm>
              <a:off x="7874" y="3469"/>
              <a:ext cx="3194" cy="1222"/>
            </a:xfrm>
            <a:prstGeom prst="rect">
              <a:avLst/>
            </a:prstGeom>
            <a:noFill/>
          </p:spPr>
          <p:txBody>
            <a:bodyPr wrap="square" rtlCol="0">
              <a:spAutoFit/>
            </a:bodyPr>
            <a:lstStyle/>
            <a:p>
              <a:pPr algn="ctr"/>
              <a:r>
                <a:rPr lang="zh-CN" altLang="en-US" sz="1700">
                  <a:solidFill>
                    <a:schemeClr val="accent4"/>
                  </a:solidFill>
                  <a:latin typeface="Adobe 黑体 Std R" panose="020B0400000000000000" charset="-122"/>
                  <a:ea typeface="Adobe 黑体 Std R" panose="020B0400000000000000" charset="-122"/>
                  <a:sym typeface="+mn-ea"/>
                </a:rPr>
                <a:t>缺陷人工智能识别解决方案</a:t>
              </a:r>
              <a:endParaRPr lang="zh-CN" altLang="en-US" sz="1700">
                <a:solidFill>
                  <a:schemeClr val="bg1"/>
                </a:solidFill>
                <a:latin typeface="Adobe 黑体 Std R" panose="020B0400000000000000" charset="-122"/>
                <a:ea typeface="Adobe 黑体 Std R" panose="020B0400000000000000" charset="-122"/>
              </a:endParaRPr>
            </a:p>
          </p:txBody>
        </p:sp>
        <p:sp>
          <p:nvSpPr>
            <p:cNvPr id="15" name="圆角矩形 14"/>
            <p:cNvSpPr/>
            <p:nvPr/>
          </p:nvSpPr>
          <p:spPr>
            <a:xfrm>
              <a:off x="1056" y="2238"/>
              <a:ext cx="16863" cy="7813"/>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5400000">
              <a:off x="234" y="4174"/>
              <a:ext cx="6704" cy="4573"/>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rot="16200000">
              <a:off x="2844" y="2382"/>
              <a:ext cx="1233"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5400000">
              <a:off x="6237" y="4258"/>
              <a:ext cx="6702" cy="440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rot="5400000">
              <a:off x="12238" y="4349"/>
              <a:ext cx="6702" cy="4222"/>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16200000">
              <a:off x="8923"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16200000">
              <a:off x="14981" y="2358"/>
              <a:ext cx="1212" cy="3355"/>
            </a:xfrm>
            <a:prstGeom prst="roundRect">
              <a:avLst/>
            </a:prstGeom>
            <a:noFill/>
            <a:ln w="19050">
              <a:solidFill>
                <a:schemeClr val="accent2"/>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custDataLst>
                <p:tags r:id="rId4"/>
              </p:custDataLst>
            </p:nvPr>
          </p:nvSpPr>
          <p:spPr>
            <a:xfrm>
              <a:off x="13978" y="3341"/>
              <a:ext cx="3234" cy="1234"/>
            </a:xfrm>
            <a:prstGeom prst="rect">
              <a:avLst/>
            </a:prstGeom>
            <a:noFill/>
          </p:spPr>
          <p:txBody>
            <a:bodyPr wrap="square" rtlCol="0">
              <a:noAutofit/>
            </a:bodyPr>
            <a:lstStyle/>
            <a:p>
              <a:pPr algn="ctr">
                <a:lnSpc>
                  <a:spcPct val="120000"/>
                </a:lnSpc>
              </a:pPr>
              <a:r>
                <a:rPr lang="zh-CN" altLang="en-US" sz="1700">
                  <a:solidFill>
                    <a:schemeClr val="accent4"/>
                  </a:solidFill>
                  <a:latin typeface="Adobe 黑体 Std R" panose="020B0400000000000000" charset="-122"/>
                  <a:ea typeface="Adobe 黑体 Std R" panose="020B0400000000000000" charset="-122"/>
                  <a:sym typeface="+mn-ea"/>
                </a:rPr>
                <a:t>缺陷数据管理报表解决方案</a:t>
              </a:r>
            </a:p>
          </p:txBody>
        </p:sp>
        <p:pic>
          <p:nvPicPr>
            <p:cNvPr id="61" name="image51.jpeg"/>
            <p:cNvPicPr>
              <a:picLocks noChangeAspect="1"/>
            </p:cNvPicPr>
            <p:nvPr/>
          </p:nvPicPr>
          <p:blipFill>
            <a:blip r:embed="rId8"/>
            <a:srcRect/>
            <a:stretch>
              <a:fillRect/>
            </a:stretch>
          </p:blipFill>
          <p:spPr>
            <a:xfrm>
              <a:off x="13716" y="5406"/>
              <a:ext cx="3670" cy="3323"/>
            </a:xfrm>
            <a:prstGeom prst="rect">
              <a:avLst/>
            </a:prstGeom>
          </p:spPr>
        </p:pic>
        <p:sp>
          <p:nvSpPr>
            <p:cNvPr id="9" name="文本框 8"/>
            <p:cNvSpPr txBox="1"/>
            <p:nvPr/>
          </p:nvSpPr>
          <p:spPr>
            <a:xfrm>
              <a:off x="6027" y="5095"/>
              <a:ext cx="893" cy="2632"/>
            </a:xfrm>
            <a:prstGeom prst="rect">
              <a:avLst/>
            </a:prstGeom>
            <a:noFill/>
          </p:spPr>
          <p:txBody>
            <a:bodyPr wrap="square" rtlCol="0">
              <a:spAutoFit/>
            </a:bodyPr>
            <a:lstStyle/>
            <a:p>
              <a:r>
                <a:rPr lang="en-US" altLang="zh-CN" sz="8000">
                  <a:solidFill>
                    <a:srgbClr val="FFFF00"/>
                  </a:solidFill>
                </a:rPr>
                <a:t>+</a:t>
              </a:r>
            </a:p>
          </p:txBody>
        </p:sp>
        <p:sp>
          <p:nvSpPr>
            <p:cNvPr id="10" name="文本框 9"/>
            <p:cNvSpPr txBox="1"/>
            <p:nvPr/>
          </p:nvSpPr>
          <p:spPr>
            <a:xfrm>
              <a:off x="11979" y="5095"/>
              <a:ext cx="893" cy="2632"/>
            </a:xfrm>
            <a:prstGeom prst="rect">
              <a:avLst/>
            </a:prstGeom>
            <a:noFill/>
          </p:spPr>
          <p:txBody>
            <a:bodyPr wrap="square" rtlCol="0">
              <a:spAutoFit/>
            </a:bodyPr>
            <a:lstStyle/>
            <a:p>
              <a:r>
                <a:rPr lang="en-US" altLang="zh-CN" sz="8000">
                  <a:solidFill>
                    <a:srgbClr val="FFFF00"/>
                  </a:solidFill>
                </a:rPr>
                <a:t>+</a:t>
              </a:r>
            </a:p>
          </p:txBody>
        </p:sp>
      </p:grpSp>
      <p:sp>
        <p:nvSpPr>
          <p:cNvPr id="13" name="文本框 12"/>
          <p:cNvSpPr txBox="1"/>
          <p:nvPr/>
        </p:nvSpPr>
        <p:spPr>
          <a:xfrm>
            <a:off x="4257040" y="1184910"/>
            <a:ext cx="3467100" cy="537210"/>
          </a:xfrm>
          <a:prstGeom prst="rect">
            <a:avLst/>
          </a:prstGeom>
          <a:noFill/>
        </p:spPr>
        <p:txBody>
          <a:bodyPr wrap="square" rtlCol="0">
            <a:spAutoFit/>
          </a:bodyPr>
          <a:lstStyle/>
          <a:p>
            <a:pPr algn="ctr"/>
            <a:r>
              <a:rPr lang="zh-CN" altLang="en-US" sz="2900">
                <a:solidFill>
                  <a:schemeClr val="bg2"/>
                </a:solidFill>
                <a:effectLst/>
                <a:latin typeface="Adobe 黑体 Std R" panose="020B0400000000000000" charset="-122"/>
                <a:ea typeface="Adobe 黑体 Std R" panose="020B0400000000000000" charset="-122"/>
              </a:rPr>
              <a:t>人工智能巡检方案</a:t>
            </a:r>
          </a:p>
        </p:txBody>
      </p:sp>
      <p:sp>
        <p:nvSpPr>
          <p:cNvPr id="18" name="标题 3"/>
          <p:cNvSpPr/>
          <p:nvPr/>
        </p:nvSpPr>
        <p:spPr>
          <a:xfrm>
            <a:off x="229870" y="144145"/>
            <a:ext cx="2967990" cy="628015"/>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300" normalizeH="0" baseline="0" noProof="1" dirty="0">
                <a:solidFill>
                  <a:schemeClr val="bg2"/>
                </a:solidFill>
                <a:uFillTx/>
                <a:latin typeface="方正仿宋_GB2312" panose="02000000000000000000" charset="-122"/>
                <a:ea typeface="方正仿宋_GB2312" panose="02000000000000000000" charset="-122"/>
                <a:cs typeface="+mj-cs"/>
                <a:sym typeface="+mn-ea"/>
              </a:defRPr>
            </a:lvl1pPr>
          </a:lstStyle>
          <a:p>
            <a:r>
              <a:rPr lang="zh-CN" altLang="en-US" dirty="0">
                <a:latin typeface="+mj-ea"/>
                <a:ea typeface="+mj-ea"/>
              </a:rPr>
              <a:t>方案介绍</a:t>
            </a:r>
          </a:p>
        </p:txBody>
      </p:sp>
      <p:cxnSp>
        <p:nvCxnSpPr>
          <p:cNvPr id="21" name="直接连接符 20"/>
          <p:cNvCxnSpPr/>
          <p:nvPr/>
        </p:nvCxnSpPr>
        <p:spPr>
          <a:xfrm>
            <a:off x="219710" y="162560"/>
            <a:ext cx="10160" cy="60960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D1F2AE77-63BA-46E4-83F8-1AC796EB80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89460" y="3398841"/>
            <a:ext cx="2368106" cy="1576232"/>
          </a:xfrm>
          <a:prstGeom prst="rect">
            <a:avLst/>
          </a:prstGeom>
        </p:spPr>
      </p:pic>
      <p:pic>
        <p:nvPicPr>
          <p:cNvPr id="8" name="图片 7">
            <a:extLst>
              <a:ext uri="{FF2B5EF4-FFF2-40B4-BE49-F238E27FC236}">
                <a16:creationId xmlns:a16="http://schemas.microsoft.com/office/drawing/2014/main" id="{8DA67EC2-6CE5-4913-B119-C833F5B8B0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6497" y="3398841"/>
            <a:ext cx="2183271" cy="1576231"/>
          </a:xfrm>
          <a:prstGeom prst="rect">
            <a:avLst/>
          </a:prstGeom>
        </p:spPr>
      </p:pic>
    </p:spTree>
    <p:custDataLst>
      <p:tags r:id="rId1"/>
    </p:custDataLst>
    <p:extLst>
      <p:ext uri="{BB962C8B-B14F-4D97-AF65-F5344CB8AC3E}">
        <p14:creationId xmlns:p14="http://schemas.microsoft.com/office/powerpoint/2010/main" val="27840749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221089" y="121285"/>
            <a:ext cx="2967990" cy="628015"/>
          </a:xfrm>
        </p:spPr>
        <p:txBody>
          <a:bodyPr/>
          <a:lstStyle/>
          <a:p>
            <a:r>
              <a:rPr lang="zh-CN" altLang="en-US" dirty="0" smtClean="0">
                <a:latin typeface="+mn-lt"/>
                <a:ea typeface="+mn-ea"/>
                <a:cs typeface="+mn-ea"/>
                <a:sym typeface="+mn-lt"/>
              </a:rPr>
              <a:t>解决方案 </a:t>
            </a:r>
            <a:r>
              <a:rPr lang="zh-CN" altLang="en-US" sz="1500" dirty="0" smtClean="0">
                <a:latin typeface="+mn-lt"/>
                <a:ea typeface="+mn-ea"/>
                <a:cs typeface="+mn-ea"/>
                <a:sym typeface="+mn-lt"/>
              </a:rPr>
              <a:t>方案架构</a:t>
            </a:r>
            <a:endParaRPr lang="zh-CN" altLang="en-US" sz="1500" dirty="0">
              <a:latin typeface="+mn-lt"/>
              <a:ea typeface="+mn-ea"/>
              <a:cs typeface="+mn-ea"/>
              <a:sym typeface="+mn-lt"/>
            </a:endParaRPr>
          </a:p>
        </p:txBody>
      </p:sp>
      <p:sp>
        <p:nvSpPr>
          <p:cNvPr id="20" name="矩形 19"/>
          <p:cNvSpPr/>
          <p:nvPr/>
        </p:nvSpPr>
        <p:spPr>
          <a:xfrm>
            <a:off x="1148315" y="1347938"/>
            <a:ext cx="2551809" cy="4701994"/>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4837829" y="1329069"/>
            <a:ext cx="3466214" cy="4688958"/>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9165283" y="1541719"/>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9165283" y="4274287"/>
            <a:ext cx="2870790" cy="150982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3"/>
          <p:cNvSpPr/>
          <p:nvPr/>
        </p:nvSpPr>
        <p:spPr>
          <a:xfrm>
            <a:off x="4944154" y="3051542"/>
            <a:ext cx="3253563" cy="2806996"/>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29" name="直接连接符 28"/>
          <p:cNvCxnSpPr/>
          <p:nvPr/>
        </p:nvCxnSpPr>
        <p:spPr>
          <a:xfrm>
            <a:off x="1148315" y="3609753"/>
            <a:ext cx="2551809"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188702" y="314088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a:off x="5183385" y="4055423"/>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圆角矩形 38"/>
          <p:cNvSpPr/>
          <p:nvPr/>
        </p:nvSpPr>
        <p:spPr>
          <a:xfrm>
            <a:off x="5183385" y="4952701"/>
            <a:ext cx="2775100" cy="831409"/>
          </a:xfrm>
          <a:prstGeom prst="round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5519640" y="1799515"/>
            <a:ext cx="1891711" cy="769441"/>
          </a:xfrm>
          <a:prstGeom prst="rect">
            <a:avLst/>
          </a:prstGeom>
          <a:noFill/>
        </p:spPr>
        <p:txBody>
          <a:bodyPr wrap="square" rtlCol="0">
            <a:spAutoFit/>
          </a:bodyPr>
          <a:lstStyle/>
          <a:p>
            <a:pPr algn="ctr"/>
            <a:r>
              <a:rPr lang="zh-CN" altLang="en-US" sz="2200" dirty="0">
                <a:ln>
                  <a:noFill/>
                  <a:prstDash val="sysDash"/>
                </a:ln>
                <a:solidFill>
                  <a:schemeClr val="bg2"/>
                </a:solidFill>
                <a:cs typeface="+mn-ea"/>
                <a:sym typeface="+mn-lt"/>
              </a:rPr>
              <a:t>边缘计算设备</a:t>
            </a:r>
          </a:p>
          <a:p>
            <a:pPr algn="ctr"/>
            <a:endParaRPr lang="zh-CN" altLang="en-US" sz="2200" dirty="0">
              <a:ln>
                <a:noFill/>
                <a:prstDash val="sysDash"/>
              </a:ln>
              <a:solidFill>
                <a:schemeClr val="bg2"/>
              </a:solidFill>
              <a:cs typeface="+mn-ea"/>
              <a:sym typeface="+mn-lt"/>
            </a:endParaRPr>
          </a:p>
        </p:txBody>
      </p:sp>
      <p:sp>
        <p:nvSpPr>
          <p:cNvPr id="41" name="圆角矩形 23"/>
          <p:cNvSpPr/>
          <p:nvPr/>
        </p:nvSpPr>
        <p:spPr>
          <a:xfrm>
            <a:off x="4987569" y="1603169"/>
            <a:ext cx="3166732" cy="842407"/>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43" name="直接箭头连接符 42"/>
          <p:cNvCxnSpPr/>
          <p:nvPr/>
        </p:nvCxnSpPr>
        <p:spPr>
          <a:xfrm flipV="1">
            <a:off x="6358285" y="2445576"/>
            <a:ext cx="0" cy="60596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060388" y="1676440"/>
            <a:ext cx="1213434" cy="1310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315300" y="4513520"/>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93039" y="1954898"/>
            <a:ext cx="1272381" cy="120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315300" y="5361317"/>
            <a:ext cx="186808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0"/>
            <a:endCxn id="22" idx="2"/>
          </p:cNvCxnSpPr>
          <p:nvPr/>
        </p:nvCxnSpPr>
        <p:spPr>
          <a:xfrm flipV="1">
            <a:off x="10600678" y="3051542"/>
            <a:ext cx="0" cy="122274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19640" y="3388271"/>
            <a:ext cx="1891711" cy="430887"/>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路径控制</a:t>
            </a:r>
            <a:endParaRPr lang="zh-CN" altLang="en-US" sz="2200" dirty="0">
              <a:ln>
                <a:noFill/>
                <a:prstDash val="sysDash"/>
              </a:ln>
              <a:solidFill>
                <a:schemeClr val="bg2"/>
              </a:solidFill>
              <a:cs typeface="+mn-ea"/>
              <a:sym typeface="+mn-lt"/>
            </a:endParaRPr>
          </a:p>
        </p:txBody>
      </p:sp>
      <p:sp>
        <p:nvSpPr>
          <p:cNvPr id="63" name="文本框 62"/>
          <p:cNvSpPr txBox="1"/>
          <p:nvPr/>
        </p:nvSpPr>
        <p:spPr>
          <a:xfrm>
            <a:off x="5519640" y="5214615"/>
            <a:ext cx="1891711" cy="769441"/>
          </a:xfrm>
          <a:prstGeom prst="rect">
            <a:avLst/>
          </a:prstGeom>
          <a:noFill/>
        </p:spPr>
        <p:txBody>
          <a:bodyPr wrap="square" rtlCol="0">
            <a:spAutoFit/>
          </a:bodyPr>
          <a:lstStyle/>
          <a:p>
            <a:pPr algn="ctr"/>
            <a:r>
              <a:rPr lang="zh-CN" altLang="en-US" sz="2200" dirty="0" smtClean="0">
                <a:ln>
                  <a:noFill/>
                  <a:prstDash val="sysDash"/>
                </a:ln>
                <a:solidFill>
                  <a:schemeClr val="bg2"/>
                </a:solidFill>
                <a:cs typeface="+mn-ea"/>
                <a:sym typeface="+mn-lt"/>
              </a:rPr>
              <a:t>飞行日志</a:t>
            </a:r>
            <a:endParaRPr lang="zh-CN" altLang="en-US" sz="2200" dirty="0">
              <a:ln>
                <a:noFill/>
                <a:prstDash val="sysDash"/>
              </a:ln>
              <a:solidFill>
                <a:schemeClr val="bg2"/>
              </a:solidFill>
              <a:cs typeface="+mn-ea"/>
              <a:sym typeface="+mn-lt"/>
            </a:endParaRPr>
          </a:p>
          <a:p>
            <a:pPr algn="ctr"/>
            <a:endParaRPr lang="zh-CN" altLang="en-US" sz="2200" dirty="0">
              <a:ln>
                <a:noFill/>
                <a:prstDash val="sysDash"/>
              </a:ln>
              <a:solidFill>
                <a:schemeClr val="bg2"/>
              </a:solidFill>
              <a:cs typeface="+mn-ea"/>
              <a:sym typeface="+mn-lt"/>
            </a:endParaRPr>
          </a:p>
        </p:txBody>
      </p:sp>
      <p:sp>
        <p:nvSpPr>
          <p:cNvPr id="66" name="文本框 65"/>
          <p:cNvSpPr txBox="1"/>
          <p:nvPr/>
        </p:nvSpPr>
        <p:spPr>
          <a:xfrm>
            <a:off x="5380085" y="4178946"/>
            <a:ext cx="2232840" cy="707886"/>
          </a:xfrm>
          <a:prstGeom prst="rect">
            <a:avLst/>
          </a:prstGeom>
          <a:noFill/>
        </p:spPr>
        <p:txBody>
          <a:bodyPr wrap="square" rtlCol="0">
            <a:spAutoFit/>
          </a:bodyPr>
          <a:lstStyle/>
          <a:p>
            <a:pPr algn="ctr"/>
            <a:r>
              <a:rPr lang="zh-CN" altLang="en-US" sz="2000" dirty="0">
                <a:solidFill>
                  <a:schemeClr val="bg2"/>
                </a:solidFill>
                <a:cs typeface="+mn-ea"/>
                <a:sym typeface="+mn-lt"/>
              </a:rPr>
              <a:t>人工智能缺陷识别算法</a:t>
            </a:r>
            <a:endParaRPr lang="zh-CN" altLang="en-US" sz="2000" dirty="0">
              <a:ln>
                <a:noFill/>
                <a:prstDash val="sysDash"/>
              </a:ln>
              <a:solidFill>
                <a:schemeClr val="bg2"/>
              </a:solidFill>
              <a:cs typeface="+mn-ea"/>
              <a:sym typeface="+mn-lt"/>
            </a:endParaRPr>
          </a:p>
        </p:txBody>
      </p:sp>
      <p:sp>
        <p:nvSpPr>
          <p:cNvPr id="67" name="文本框 66"/>
          <p:cNvSpPr txBox="1"/>
          <p:nvPr/>
        </p:nvSpPr>
        <p:spPr>
          <a:xfrm>
            <a:off x="6461288" y="2566289"/>
            <a:ext cx="847060" cy="369332"/>
          </a:xfrm>
          <a:prstGeom prst="rect">
            <a:avLst/>
          </a:prstGeom>
          <a:noFill/>
        </p:spPr>
        <p:txBody>
          <a:bodyPr wrap="square" rtlCol="0">
            <a:spAutoFit/>
          </a:bodyPr>
          <a:lstStyle/>
          <a:p>
            <a:r>
              <a:rPr lang="zh-CN" altLang="en-US" dirty="0" smtClean="0">
                <a:solidFill>
                  <a:srgbClr val="00B0F0"/>
                </a:solidFill>
                <a:cs typeface="+mn-ea"/>
                <a:sym typeface="+mn-lt"/>
              </a:rPr>
              <a:t>嵌入</a:t>
            </a:r>
            <a:endParaRPr lang="zh-CN" altLang="en-US" dirty="0">
              <a:solidFill>
                <a:srgbClr val="00B0F0"/>
              </a:solidFill>
              <a:cs typeface="+mn-ea"/>
              <a:sym typeface="+mn-lt"/>
            </a:endParaRPr>
          </a:p>
        </p:txBody>
      </p:sp>
      <p:sp>
        <p:nvSpPr>
          <p:cNvPr id="70" name="文本框 69"/>
          <p:cNvSpPr txBox="1"/>
          <p:nvPr/>
        </p:nvSpPr>
        <p:spPr>
          <a:xfrm>
            <a:off x="3678858" y="1554955"/>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路径信息</a:t>
            </a:r>
            <a:endParaRPr lang="zh-CN" altLang="en-US" dirty="0">
              <a:solidFill>
                <a:schemeClr val="accent3"/>
              </a:solidFill>
              <a:cs typeface="+mn-ea"/>
              <a:sym typeface="+mn-lt"/>
            </a:endParaRPr>
          </a:p>
        </p:txBody>
      </p:sp>
      <p:sp>
        <p:nvSpPr>
          <p:cNvPr id="71" name="文本框 70"/>
          <p:cNvSpPr txBox="1"/>
          <p:nvPr/>
        </p:nvSpPr>
        <p:spPr>
          <a:xfrm>
            <a:off x="3678858" y="2006212"/>
            <a:ext cx="1132167" cy="369332"/>
          </a:xfrm>
          <a:prstGeom prst="rect">
            <a:avLst/>
          </a:prstGeom>
          <a:noFill/>
        </p:spPr>
        <p:txBody>
          <a:bodyPr wrap="square" rtlCol="0">
            <a:spAutoFit/>
          </a:bodyPr>
          <a:lstStyle/>
          <a:p>
            <a:r>
              <a:rPr lang="zh-CN" altLang="en-US" dirty="0">
                <a:solidFill>
                  <a:schemeClr val="accent3"/>
                </a:solidFill>
                <a:cs typeface="+mn-ea"/>
                <a:sym typeface="+mn-lt"/>
              </a:rPr>
              <a:t>位置</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2" name="文本框 71"/>
          <p:cNvSpPr txBox="1"/>
          <p:nvPr/>
        </p:nvSpPr>
        <p:spPr>
          <a:xfrm>
            <a:off x="3710965" y="4145636"/>
            <a:ext cx="1132167" cy="369332"/>
          </a:xfrm>
          <a:prstGeom prst="rect">
            <a:avLst/>
          </a:prstGeom>
          <a:noFill/>
        </p:spPr>
        <p:txBody>
          <a:bodyPr wrap="square" rtlCol="0">
            <a:spAutoFit/>
          </a:bodyPr>
          <a:lstStyle/>
          <a:p>
            <a:r>
              <a:rPr lang="zh-CN" altLang="en-US" dirty="0">
                <a:solidFill>
                  <a:schemeClr val="accent3"/>
                </a:solidFill>
                <a:cs typeface="+mn-ea"/>
                <a:sym typeface="+mn-lt"/>
              </a:rPr>
              <a:t>缺陷</a:t>
            </a:r>
            <a:r>
              <a:rPr lang="zh-CN" altLang="en-US" dirty="0" smtClean="0">
                <a:solidFill>
                  <a:schemeClr val="accent3"/>
                </a:solidFill>
                <a:cs typeface="+mn-ea"/>
                <a:sym typeface="+mn-lt"/>
              </a:rPr>
              <a:t>信息</a:t>
            </a:r>
            <a:endParaRPr lang="zh-CN" altLang="en-US" dirty="0">
              <a:solidFill>
                <a:schemeClr val="accent3"/>
              </a:solidFill>
              <a:cs typeface="+mn-ea"/>
              <a:sym typeface="+mn-lt"/>
            </a:endParaRPr>
          </a:p>
        </p:txBody>
      </p:sp>
      <p:sp>
        <p:nvSpPr>
          <p:cNvPr id="73" name="文本框 72"/>
          <p:cNvSpPr txBox="1"/>
          <p:nvPr/>
        </p:nvSpPr>
        <p:spPr>
          <a:xfrm>
            <a:off x="3705661" y="4947072"/>
            <a:ext cx="1132167" cy="369332"/>
          </a:xfrm>
          <a:prstGeom prst="rect">
            <a:avLst/>
          </a:prstGeom>
          <a:noFill/>
        </p:spPr>
        <p:txBody>
          <a:bodyPr wrap="square" rtlCol="0">
            <a:spAutoFit/>
          </a:bodyPr>
          <a:lstStyle/>
          <a:p>
            <a:r>
              <a:rPr lang="zh-CN" altLang="en-US" dirty="0" smtClean="0">
                <a:solidFill>
                  <a:schemeClr val="accent3"/>
                </a:solidFill>
                <a:cs typeface="+mn-ea"/>
                <a:sym typeface="+mn-lt"/>
              </a:rPr>
              <a:t>位置信息</a:t>
            </a:r>
            <a:endParaRPr lang="zh-CN" altLang="en-US" dirty="0">
              <a:solidFill>
                <a:schemeClr val="accent3"/>
              </a:solidFill>
              <a:cs typeface="+mn-ea"/>
              <a:sym typeface="+mn-lt"/>
            </a:endParaRPr>
          </a:p>
        </p:txBody>
      </p:sp>
      <p:sp>
        <p:nvSpPr>
          <p:cNvPr id="74" name="文本框 73"/>
          <p:cNvSpPr txBox="1"/>
          <p:nvPr/>
        </p:nvSpPr>
        <p:spPr>
          <a:xfrm>
            <a:off x="8426762" y="1347938"/>
            <a:ext cx="847060" cy="369332"/>
          </a:xfrm>
          <a:prstGeom prst="rect">
            <a:avLst/>
          </a:prstGeom>
          <a:noFill/>
        </p:spPr>
        <p:txBody>
          <a:bodyPr wrap="square" rtlCol="0">
            <a:spAutoFit/>
          </a:bodyPr>
          <a:lstStyle/>
          <a:p>
            <a:r>
              <a:rPr lang="zh-CN" altLang="en-US" dirty="0">
                <a:solidFill>
                  <a:schemeClr val="accent3"/>
                </a:solidFill>
                <a:cs typeface="+mn-ea"/>
                <a:sym typeface="+mn-lt"/>
              </a:rPr>
              <a:t>搭载</a:t>
            </a:r>
          </a:p>
        </p:txBody>
      </p:sp>
      <p:sp>
        <p:nvSpPr>
          <p:cNvPr id="75" name="文本框 74"/>
          <p:cNvSpPr txBox="1"/>
          <p:nvPr/>
        </p:nvSpPr>
        <p:spPr>
          <a:xfrm>
            <a:off x="10639000" y="3435718"/>
            <a:ext cx="847060" cy="369332"/>
          </a:xfrm>
          <a:prstGeom prst="rect">
            <a:avLst/>
          </a:prstGeom>
          <a:noFill/>
        </p:spPr>
        <p:txBody>
          <a:bodyPr wrap="square" rtlCol="0">
            <a:spAutoFit/>
          </a:bodyPr>
          <a:lstStyle/>
          <a:p>
            <a:r>
              <a:rPr lang="zh-CN" altLang="en-US" dirty="0">
                <a:solidFill>
                  <a:schemeClr val="accent3"/>
                </a:solidFill>
                <a:cs typeface="+mn-ea"/>
                <a:sym typeface="+mn-lt"/>
              </a:rPr>
              <a:t>容纳</a:t>
            </a:r>
          </a:p>
        </p:txBody>
      </p:sp>
      <p:sp>
        <p:nvSpPr>
          <p:cNvPr id="76" name="圆角矩形 23"/>
          <p:cNvSpPr/>
          <p:nvPr/>
        </p:nvSpPr>
        <p:spPr>
          <a:xfrm>
            <a:off x="9275703" y="4539655"/>
            <a:ext cx="2649948" cy="1041991"/>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7" name="文本框 76"/>
          <p:cNvSpPr txBox="1"/>
          <p:nvPr/>
        </p:nvSpPr>
        <p:spPr>
          <a:xfrm>
            <a:off x="9505430" y="4812351"/>
            <a:ext cx="2190495" cy="430887"/>
          </a:xfrm>
          <a:prstGeom prst="rect">
            <a:avLst/>
          </a:prstGeom>
          <a:noFill/>
        </p:spPr>
        <p:txBody>
          <a:bodyPr wrap="square" rtlCol="0">
            <a:spAutoFit/>
          </a:bodyPr>
          <a:lstStyle/>
          <a:p>
            <a:r>
              <a:rPr lang="zh-CN" altLang="en-US" sz="2200" dirty="0" smtClean="0">
                <a:solidFill>
                  <a:schemeClr val="bg2"/>
                </a:solidFill>
                <a:cs typeface="+mn-ea"/>
                <a:sym typeface="+mn-lt"/>
              </a:rPr>
              <a:t>车载无人机机库</a:t>
            </a:r>
            <a:endParaRPr lang="zh-CN" altLang="en-US" sz="2200" dirty="0">
              <a:solidFill>
                <a:schemeClr val="bg2"/>
              </a:solidFill>
              <a:cs typeface="+mn-ea"/>
              <a:sym typeface="+mn-lt"/>
            </a:endParaRPr>
          </a:p>
        </p:txBody>
      </p:sp>
      <p:sp>
        <p:nvSpPr>
          <p:cNvPr id="78" name="文本框 77"/>
          <p:cNvSpPr txBox="1"/>
          <p:nvPr/>
        </p:nvSpPr>
        <p:spPr>
          <a:xfrm>
            <a:off x="9753535" y="1796848"/>
            <a:ext cx="1591405" cy="769441"/>
          </a:xfrm>
          <a:prstGeom prst="rect">
            <a:avLst/>
          </a:prstGeom>
          <a:noFill/>
        </p:spPr>
        <p:txBody>
          <a:bodyPr wrap="square" rtlCol="0">
            <a:spAutoFit/>
          </a:bodyPr>
          <a:lstStyle/>
          <a:p>
            <a:r>
              <a:rPr lang="zh-CN" altLang="en-US" sz="2200" dirty="0" smtClean="0">
                <a:solidFill>
                  <a:schemeClr val="bg2"/>
                </a:solidFill>
                <a:cs typeface="+mn-ea"/>
                <a:sym typeface="+mn-lt"/>
              </a:rPr>
              <a:t>工业无人机</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sp>
        <p:nvSpPr>
          <p:cNvPr id="79" name="圆角矩形 23"/>
          <p:cNvSpPr/>
          <p:nvPr/>
        </p:nvSpPr>
        <p:spPr>
          <a:xfrm>
            <a:off x="9263205" y="1692898"/>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82" name="直接箭头连接符 81"/>
          <p:cNvCxnSpPr/>
          <p:nvPr/>
        </p:nvCxnSpPr>
        <p:spPr>
          <a:xfrm>
            <a:off x="8154301" y="1932324"/>
            <a:ext cx="1119521" cy="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426762" y="1921691"/>
            <a:ext cx="847060" cy="369332"/>
          </a:xfrm>
          <a:prstGeom prst="rect">
            <a:avLst/>
          </a:prstGeom>
          <a:noFill/>
        </p:spPr>
        <p:txBody>
          <a:bodyPr wrap="square" rtlCol="0">
            <a:spAutoFit/>
          </a:bodyPr>
          <a:lstStyle/>
          <a:p>
            <a:r>
              <a:rPr lang="zh-CN" altLang="en-US" dirty="0">
                <a:solidFill>
                  <a:schemeClr val="accent3"/>
                </a:solidFill>
                <a:cs typeface="+mn-ea"/>
                <a:sym typeface="+mn-lt"/>
              </a:rPr>
              <a:t>控制</a:t>
            </a:r>
          </a:p>
        </p:txBody>
      </p:sp>
      <p:sp>
        <p:nvSpPr>
          <p:cNvPr id="88" name="圆角矩形 23"/>
          <p:cNvSpPr/>
          <p:nvPr/>
        </p:nvSpPr>
        <p:spPr>
          <a:xfrm>
            <a:off x="1256514" y="146949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0" name="圆角矩形 23"/>
          <p:cNvSpPr/>
          <p:nvPr/>
        </p:nvSpPr>
        <p:spPr>
          <a:xfrm>
            <a:off x="1242178" y="2555022"/>
            <a:ext cx="2350581" cy="93951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1" name="文本框 90"/>
          <p:cNvSpPr txBox="1"/>
          <p:nvPr/>
        </p:nvSpPr>
        <p:spPr>
          <a:xfrm>
            <a:off x="1496341" y="1722474"/>
            <a:ext cx="1869257" cy="430887"/>
          </a:xfrm>
          <a:prstGeom prst="rect">
            <a:avLst/>
          </a:prstGeom>
          <a:noFill/>
        </p:spPr>
        <p:txBody>
          <a:bodyPr wrap="square" rtlCol="0">
            <a:spAutoFit/>
          </a:bodyPr>
          <a:lstStyle/>
          <a:p>
            <a:r>
              <a:rPr lang="zh-CN" altLang="en-US" sz="2200" dirty="0" smtClean="0">
                <a:solidFill>
                  <a:schemeClr val="bg2"/>
                </a:solidFill>
                <a:cs typeface="+mn-ea"/>
                <a:sym typeface="+mn-lt"/>
              </a:rPr>
              <a:t>路径规划软件</a:t>
            </a:r>
            <a:endParaRPr lang="zh-CN" altLang="en-US" sz="2200" dirty="0">
              <a:solidFill>
                <a:schemeClr val="bg2"/>
              </a:solidFill>
              <a:cs typeface="+mn-ea"/>
              <a:sym typeface="+mn-lt"/>
            </a:endParaRPr>
          </a:p>
        </p:txBody>
      </p:sp>
      <p:sp>
        <p:nvSpPr>
          <p:cNvPr id="94" name="文本框 93"/>
          <p:cNvSpPr txBox="1"/>
          <p:nvPr/>
        </p:nvSpPr>
        <p:spPr>
          <a:xfrm>
            <a:off x="1768882" y="2807064"/>
            <a:ext cx="1324174" cy="430887"/>
          </a:xfrm>
          <a:prstGeom prst="rect">
            <a:avLst/>
          </a:prstGeom>
          <a:noFill/>
        </p:spPr>
        <p:txBody>
          <a:bodyPr wrap="square" rtlCol="0">
            <a:spAutoFit/>
          </a:bodyPr>
          <a:lstStyle/>
          <a:p>
            <a:r>
              <a:rPr lang="en-US" altLang="zh-CN" sz="2200" dirty="0" smtClean="0">
                <a:solidFill>
                  <a:schemeClr val="bg2"/>
                </a:solidFill>
                <a:cs typeface="+mn-ea"/>
                <a:sym typeface="+mn-lt"/>
              </a:rPr>
              <a:t>RTK</a:t>
            </a:r>
            <a:r>
              <a:rPr lang="zh-CN" altLang="en-US" sz="2200" dirty="0" smtClean="0">
                <a:solidFill>
                  <a:schemeClr val="bg2"/>
                </a:solidFill>
                <a:cs typeface="+mn-ea"/>
                <a:sym typeface="+mn-lt"/>
              </a:rPr>
              <a:t>定位</a:t>
            </a:r>
            <a:endParaRPr lang="zh-CN" altLang="en-US" sz="2200" dirty="0">
              <a:solidFill>
                <a:schemeClr val="bg2"/>
              </a:solidFill>
              <a:cs typeface="+mn-ea"/>
              <a:sym typeface="+mn-lt"/>
            </a:endParaRPr>
          </a:p>
        </p:txBody>
      </p:sp>
      <p:sp>
        <p:nvSpPr>
          <p:cNvPr id="99" name="文本框 98"/>
          <p:cNvSpPr txBox="1"/>
          <p:nvPr/>
        </p:nvSpPr>
        <p:spPr>
          <a:xfrm>
            <a:off x="169008" y="3172875"/>
            <a:ext cx="523220" cy="1048961"/>
          </a:xfrm>
          <a:prstGeom prst="rect">
            <a:avLst/>
          </a:prstGeom>
          <a:noFill/>
        </p:spPr>
        <p:txBody>
          <a:bodyPr vert="eaVert" wrap="square" rtlCol="0">
            <a:spAutoFit/>
          </a:bodyPr>
          <a:lstStyle/>
          <a:p>
            <a:r>
              <a:rPr lang="zh-CN" altLang="en-US" sz="2200" dirty="0" smtClean="0">
                <a:solidFill>
                  <a:schemeClr val="bg2"/>
                </a:solidFill>
                <a:cs typeface="+mn-ea"/>
                <a:sym typeface="+mn-lt"/>
              </a:rPr>
              <a:t>用   户</a:t>
            </a:r>
            <a:endParaRPr lang="zh-CN" altLang="en-US" sz="2200" dirty="0">
              <a:solidFill>
                <a:schemeClr val="bg2"/>
              </a:solidFill>
              <a:cs typeface="+mn-ea"/>
              <a:sym typeface="+mn-lt"/>
            </a:endParaRPr>
          </a:p>
        </p:txBody>
      </p:sp>
      <p:cxnSp>
        <p:nvCxnSpPr>
          <p:cNvPr id="100" name="直接箭头连接符 99"/>
          <p:cNvCxnSpPr/>
          <p:nvPr/>
        </p:nvCxnSpPr>
        <p:spPr>
          <a:xfrm flipV="1">
            <a:off x="692228" y="1958036"/>
            <a:ext cx="564286" cy="115635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16" idx="1"/>
          </p:cNvCxnSpPr>
          <p:nvPr/>
        </p:nvCxnSpPr>
        <p:spPr>
          <a:xfrm flipH="1" flipV="1">
            <a:off x="596453" y="4014824"/>
            <a:ext cx="735034" cy="8205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23"/>
          <p:cNvSpPr/>
          <p:nvPr/>
        </p:nvSpPr>
        <p:spPr>
          <a:xfrm>
            <a:off x="9263205" y="2353883"/>
            <a:ext cx="2649948" cy="638489"/>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9" name="文本框 108"/>
          <p:cNvSpPr txBox="1"/>
          <p:nvPr/>
        </p:nvSpPr>
        <p:spPr>
          <a:xfrm>
            <a:off x="9505431" y="2416782"/>
            <a:ext cx="1839510" cy="769441"/>
          </a:xfrm>
          <a:prstGeom prst="rect">
            <a:avLst/>
          </a:prstGeom>
          <a:noFill/>
        </p:spPr>
        <p:txBody>
          <a:bodyPr wrap="square" rtlCol="0">
            <a:spAutoFit/>
          </a:bodyPr>
          <a:lstStyle/>
          <a:p>
            <a:r>
              <a:rPr lang="zh-CN" altLang="en-US" sz="2200" dirty="0" smtClean="0">
                <a:solidFill>
                  <a:schemeClr val="bg2"/>
                </a:solidFill>
                <a:cs typeface="+mn-ea"/>
                <a:sym typeface="+mn-lt"/>
              </a:rPr>
              <a:t>   相机传感器</a:t>
            </a:r>
            <a:endParaRPr lang="en-US" altLang="zh-CN" sz="2200" dirty="0" smtClean="0">
              <a:solidFill>
                <a:schemeClr val="bg2"/>
              </a:solidFill>
              <a:cs typeface="+mn-ea"/>
              <a:sym typeface="+mn-lt"/>
            </a:endParaRPr>
          </a:p>
          <a:p>
            <a:endParaRPr lang="zh-CN" altLang="en-US" sz="2200" dirty="0">
              <a:solidFill>
                <a:schemeClr val="bg2"/>
              </a:solidFill>
              <a:cs typeface="+mn-ea"/>
              <a:sym typeface="+mn-lt"/>
            </a:endParaRPr>
          </a:p>
        </p:txBody>
      </p:sp>
      <p:cxnSp>
        <p:nvCxnSpPr>
          <p:cNvPr id="111" name="肘形连接符 110"/>
          <p:cNvCxnSpPr>
            <a:endCxn id="41" idx="4"/>
          </p:cNvCxnSpPr>
          <p:nvPr/>
        </p:nvCxnSpPr>
        <p:spPr>
          <a:xfrm rot="10800000">
            <a:off x="8154301" y="2305172"/>
            <a:ext cx="1105342" cy="378356"/>
          </a:xfrm>
          <a:prstGeom prst="bentConnector3">
            <a:avLst/>
          </a:prstGeom>
          <a:ln w="28575">
            <a:solidFill>
              <a:srgbClr val="58B6E5"/>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298948" y="2745059"/>
            <a:ext cx="876272" cy="369332"/>
          </a:xfrm>
          <a:prstGeom prst="rect">
            <a:avLst/>
          </a:prstGeom>
          <a:noFill/>
        </p:spPr>
        <p:txBody>
          <a:bodyPr wrap="square" rtlCol="0">
            <a:spAutoFit/>
          </a:bodyPr>
          <a:lstStyle/>
          <a:p>
            <a:r>
              <a:rPr lang="zh-CN" altLang="en-US" dirty="0">
                <a:solidFill>
                  <a:schemeClr val="accent3"/>
                </a:solidFill>
                <a:cs typeface="+mn-ea"/>
                <a:sym typeface="+mn-lt"/>
              </a:rPr>
              <a:t>视频流</a:t>
            </a:r>
          </a:p>
        </p:txBody>
      </p:sp>
      <p:sp>
        <p:nvSpPr>
          <p:cNvPr id="115" name="文本框 114"/>
          <p:cNvSpPr txBox="1"/>
          <p:nvPr/>
        </p:nvSpPr>
        <p:spPr>
          <a:xfrm>
            <a:off x="2470456" y="4054934"/>
            <a:ext cx="738664" cy="1833122"/>
          </a:xfrm>
          <a:prstGeom prst="rect">
            <a:avLst/>
          </a:prstGeom>
          <a:noFill/>
        </p:spPr>
        <p:txBody>
          <a:bodyPr vert="eaVert" wrap="square" rtlCol="0">
            <a:spAutoFit/>
          </a:bodyPr>
          <a:lstStyle/>
          <a:p>
            <a:r>
              <a:rPr lang="zh-CN" altLang="en-US" dirty="0" smtClean="0">
                <a:solidFill>
                  <a:schemeClr val="bg2"/>
                </a:solidFill>
                <a:cs typeface="+mn-ea"/>
                <a:sym typeface="+mn-lt"/>
              </a:rPr>
              <a:t>数 据 管 理 软 件</a:t>
            </a:r>
            <a:endParaRPr lang="zh-CN" altLang="en-US" dirty="0">
              <a:solidFill>
                <a:schemeClr val="bg2"/>
              </a:solidFill>
              <a:cs typeface="+mn-ea"/>
              <a:sym typeface="+mn-lt"/>
            </a:endParaRPr>
          </a:p>
          <a:p>
            <a:endParaRPr lang="zh-CN" altLang="en-US" dirty="0">
              <a:cs typeface="+mn-ea"/>
              <a:sym typeface="+mn-lt"/>
            </a:endParaRPr>
          </a:p>
        </p:txBody>
      </p:sp>
      <p:sp>
        <p:nvSpPr>
          <p:cNvPr id="116" name="文本框 115"/>
          <p:cNvSpPr txBox="1"/>
          <p:nvPr/>
        </p:nvSpPr>
        <p:spPr>
          <a:xfrm>
            <a:off x="1331487" y="3895439"/>
            <a:ext cx="738664" cy="1879781"/>
          </a:xfrm>
          <a:prstGeom prst="rect">
            <a:avLst/>
          </a:prstGeom>
          <a:noFill/>
          <a:ln>
            <a:noFill/>
          </a:ln>
        </p:spPr>
        <p:txBody>
          <a:bodyPr vert="eaVert" wrap="square" rtlCol="0">
            <a:spAutoFit/>
          </a:bodyPr>
          <a:lstStyle/>
          <a:p>
            <a:r>
              <a:rPr lang="zh-CN" altLang="en-US" kern="1500" dirty="0" smtClean="0">
                <a:solidFill>
                  <a:schemeClr val="bg2"/>
                </a:solidFill>
                <a:cs typeface="+mn-ea"/>
                <a:sym typeface="+mn-lt"/>
              </a:rPr>
              <a:t>信 息 记 录 报 表</a:t>
            </a:r>
            <a:endParaRPr lang="zh-CN" altLang="en-US" kern="1500" dirty="0">
              <a:solidFill>
                <a:schemeClr val="bg2"/>
              </a:solidFill>
              <a:cs typeface="+mn-ea"/>
              <a:sym typeface="+mn-lt"/>
            </a:endParaRPr>
          </a:p>
          <a:p>
            <a:endParaRPr lang="zh-CN" altLang="en-US" kern="1500" dirty="0">
              <a:cs typeface="+mn-ea"/>
              <a:sym typeface="+mn-lt"/>
            </a:endParaRPr>
          </a:p>
        </p:txBody>
      </p:sp>
      <p:sp>
        <p:nvSpPr>
          <p:cNvPr id="117" name="圆角矩形 23"/>
          <p:cNvSpPr/>
          <p:nvPr/>
        </p:nvSpPr>
        <p:spPr>
          <a:xfrm>
            <a:off x="2628755" y="3884495"/>
            <a:ext cx="700581" cy="1997055"/>
          </a:xfrm>
          <a:custGeom>
            <a:avLst/>
            <a:gdLst>
              <a:gd name="connsiteX0" fmla="*/ 0 w 3009014"/>
              <a:gd name="connsiteY0" fmla="*/ 357970 h 2147777"/>
              <a:gd name="connsiteX1" fmla="*/ 357970 w 3009014"/>
              <a:gd name="connsiteY1" fmla="*/ 0 h 2147777"/>
              <a:gd name="connsiteX2" fmla="*/ 2651044 w 3009014"/>
              <a:gd name="connsiteY2" fmla="*/ 0 h 2147777"/>
              <a:gd name="connsiteX3" fmla="*/ 3009014 w 3009014"/>
              <a:gd name="connsiteY3" fmla="*/ 357970 h 2147777"/>
              <a:gd name="connsiteX4" fmla="*/ 3009014 w 3009014"/>
              <a:gd name="connsiteY4" fmla="*/ 1789807 h 2147777"/>
              <a:gd name="connsiteX5" fmla="*/ 2651044 w 3009014"/>
              <a:gd name="connsiteY5" fmla="*/ 2147777 h 2147777"/>
              <a:gd name="connsiteX6" fmla="*/ 357970 w 3009014"/>
              <a:gd name="connsiteY6" fmla="*/ 2147777 h 2147777"/>
              <a:gd name="connsiteX7" fmla="*/ 0 w 3009014"/>
              <a:gd name="connsiteY7" fmla="*/ 1789807 h 2147777"/>
              <a:gd name="connsiteX8" fmla="*/ 0 w 3009014"/>
              <a:gd name="connsiteY8" fmla="*/ 357970 h 2147777"/>
              <a:gd name="connsiteX0-1" fmla="*/ 4688958 w 7697972"/>
              <a:gd name="connsiteY0-2" fmla="*/ 3813551 h 5603358"/>
              <a:gd name="connsiteX1-3" fmla="*/ 5046928 w 7697972"/>
              <a:gd name="connsiteY1-4" fmla="*/ 3455581 h 5603358"/>
              <a:gd name="connsiteX2-5" fmla="*/ 7340002 w 7697972"/>
              <a:gd name="connsiteY2-6" fmla="*/ 3455581 h 5603358"/>
              <a:gd name="connsiteX3-7" fmla="*/ 7697972 w 7697972"/>
              <a:gd name="connsiteY3-8" fmla="*/ 3813551 h 5603358"/>
              <a:gd name="connsiteX4-9" fmla="*/ 7697972 w 7697972"/>
              <a:gd name="connsiteY4-10" fmla="*/ 5245388 h 5603358"/>
              <a:gd name="connsiteX5-11" fmla="*/ 7340002 w 7697972"/>
              <a:gd name="connsiteY5-12" fmla="*/ 5603358 h 5603358"/>
              <a:gd name="connsiteX6-13" fmla="*/ 5046928 w 7697972"/>
              <a:gd name="connsiteY6-14" fmla="*/ 5603358 h 5603358"/>
              <a:gd name="connsiteX7-15" fmla="*/ 4688958 w 7697972"/>
              <a:gd name="connsiteY7-16" fmla="*/ 5245388 h 5603358"/>
              <a:gd name="connsiteX8-17" fmla="*/ 4688958 w 7697972"/>
              <a:gd name="connsiteY8-18" fmla="*/ 3813551 h 5603358"/>
              <a:gd name="connsiteX9" fmla="*/ 0 w 7697972"/>
              <a:gd name="connsiteY9" fmla="*/ 0 h 5603358"/>
              <a:gd name="connsiteX0-19" fmla="*/ 0 w 3009014"/>
              <a:gd name="connsiteY0-20" fmla="*/ 357970 h 2147777"/>
              <a:gd name="connsiteX1-21" fmla="*/ 357970 w 3009014"/>
              <a:gd name="connsiteY1-22" fmla="*/ 0 h 2147777"/>
              <a:gd name="connsiteX2-23" fmla="*/ 2651044 w 3009014"/>
              <a:gd name="connsiteY2-24" fmla="*/ 0 h 2147777"/>
              <a:gd name="connsiteX3-25" fmla="*/ 3009014 w 3009014"/>
              <a:gd name="connsiteY3-26" fmla="*/ 357970 h 2147777"/>
              <a:gd name="connsiteX4-27" fmla="*/ 3009014 w 3009014"/>
              <a:gd name="connsiteY4-28" fmla="*/ 1789807 h 2147777"/>
              <a:gd name="connsiteX5-29" fmla="*/ 2651044 w 3009014"/>
              <a:gd name="connsiteY5-30" fmla="*/ 2147777 h 2147777"/>
              <a:gd name="connsiteX6-31" fmla="*/ 357970 w 3009014"/>
              <a:gd name="connsiteY6-32" fmla="*/ 2147777 h 2147777"/>
              <a:gd name="connsiteX7-33" fmla="*/ 0 w 3009014"/>
              <a:gd name="connsiteY7-34" fmla="*/ 1789807 h 2147777"/>
              <a:gd name="connsiteX8-35" fmla="*/ 0 w 3009014"/>
              <a:gd name="connsiteY8-36" fmla="*/ 357970 h 21477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09014" h="2147777">
                <a:moveTo>
                  <a:pt x="0" y="357970"/>
                </a:moveTo>
                <a:cubicBezTo>
                  <a:pt x="0" y="160269"/>
                  <a:pt x="160269" y="0"/>
                  <a:pt x="357970" y="0"/>
                </a:cubicBezTo>
                <a:lnTo>
                  <a:pt x="2651044" y="0"/>
                </a:lnTo>
                <a:cubicBezTo>
                  <a:pt x="2848745" y="0"/>
                  <a:pt x="3009014" y="160269"/>
                  <a:pt x="3009014" y="357970"/>
                </a:cubicBezTo>
                <a:lnTo>
                  <a:pt x="3009014" y="1789807"/>
                </a:lnTo>
                <a:cubicBezTo>
                  <a:pt x="3009014" y="1987508"/>
                  <a:pt x="2848745" y="2147777"/>
                  <a:pt x="2651044" y="2147777"/>
                </a:cubicBezTo>
                <a:lnTo>
                  <a:pt x="357970" y="2147777"/>
                </a:lnTo>
                <a:cubicBezTo>
                  <a:pt x="160269" y="2147777"/>
                  <a:pt x="0" y="1987508"/>
                  <a:pt x="0" y="1789807"/>
                </a:cubicBezTo>
                <a:lnTo>
                  <a:pt x="0" y="357970"/>
                </a:lnTo>
              </a:path>
            </a:pathLst>
          </a:cu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123" name="直接箭头连接符 122"/>
          <p:cNvCxnSpPr/>
          <p:nvPr/>
        </p:nvCxnSpPr>
        <p:spPr>
          <a:xfrm flipH="1">
            <a:off x="2214834" y="4831855"/>
            <a:ext cx="413921" cy="3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9505430" y="6157661"/>
            <a:ext cx="670529" cy="255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矩形 134"/>
          <p:cNvSpPr/>
          <p:nvPr/>
        </p:nvSpPr>
        <p:spPr>
          <a:xfrm>
            <a:off x="9505429" y="6499307"/>
            <a:ext cx="670529" cy="2551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文本框 135"/>
          <p:cNvSpPr txBox="1"/>
          <p:nvPr/>
        </p:nvSpPr>
        <p:spPr>
          <a:xfrm>
            <a:off x="10292315" y="6120752"/>
            <a:ext cx="1193744" cy="369332"/>
          </a:xfrm>
          <a:prstGeom prst="rect">
            <a:avLst/>
          </a:prstGeom>
          <a:noFill/>
        </p:spPr>
        <p:txBody>
          <a:bodyPr wrap="square" rtlCol="0">
            <a:spAutoFit/>
          </a:bodyPr>
          <a:lstStyle/>
          <a:p>
            <a:r>
              <a:rPr lang="zh-CN" altLang="en-US" dirty="0" smtClean="0">
                <a:solidFill>
                  <a:schemeClr val="bg2"/>
                </a:solidFill>
                <a:cs typeface="+mn-ea"/>
                <a:sym typeface="+mn-lt"/>
              </a:rPr>
              <a:t>硬件构成</a:t>
            </a:r>
            <a:endParaRPr lang="zh-CN" altLang="en-US" dirty="0">
              <a:solidFill>
                <a:schemeClr val="bg2"/>
              </a:solidFill>
              <a:cs typeface="+mn-ea"/>
              <a:sym typeface="+mn-lt"/>
            </a:endParaRPr>
          </a:p>
        </p:txBody>
      </p:sp>
      <p:sp>
        <p:nvSpPr>
          <p:cNvPr id="137" name="文本框 136"/>
          <p:cNvSpPr txBox="1"/>
          <p:nvPr/>
        </p:nvSpPr>
        <p:spPr>
          <a:xfrm>
            <a:off x="10292315" y="6442231"/>
            <a:ext cx="1193744" cy="369332"/>
          </a:xfrm>
          <a:prstGeom prst="rect">
            <a:avLst/>
          </a:prstGeom>
          <a:noFill/>
        </p:spPr>
        <p:txBody>
          <a:bodyPr wrap="square" rtlCol="0">
            <a:spAutoFit/>
          </a:bodyPr>
          <a:lstStyle/>
          <a:p>
            <a:r>
              <a:rPr lang="zh-CN" altLang="en-US" dirty="0">
                <a:solidFill>
                  <a:schemeClr val="bg2"/>
                </a:solidFill>
                <a:cs typeface="+mn-ea"/>
                <a:sym typeface="+mn-lt"/>
              </a:rPr>
              <a:t>软</a:t>
            </a:r>
            <a:r>
              <a:rPr lang="zh-CN" altLang="en-US" dirty="0" smtClean="0">
                <a:solidFill>
                  <a:schemeClr val="bg2"/>
                </a:solidFill>
                <a:cs typeface="+mn-ea"/>
                <a:sym typeface="+mn-lt"/>
              </a:rPr>
              <a:t>件构成</a:t>
            </a:r>
            <a:endParaRPr lang="zh-CN" altLang="en-US" dirty="0">
              <a:solidFill>
                <a:schemeClr val="bg2"/>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69" y="144145"/>
            <a:ext cx="6254057" cy="628015"/>
          </a:xfrm>
        </p:spPr>
        <p:txBody>
          <a:bodyPr/>
          <a:lstStyle/>
          <a:p>
            <a:r>
              <a:rPr lang="zh-CN" altLang="en-US" dirty="0">
                <a:latin typeface="+mj-ea"/>
                <a:ea typeface="+mj-ea"/>
              </a:rPr>
              <a:t>人工智能缺陷识别算法</a:t>
            </a:r>
            <a:endParaRPr lang="zh-CN" altLang="en-US" dirty="0">
              <a:solidFill>
                <a:schemeClr val="bg1"/>
              </a:solidFill>
              <a:latin typeface="+mj-ea"/>
              <a:ea typeface="+mj-ea"/>
            </a:endParaRPr>
          </a:p>
        </p:txBody>
      </p:sp>
      <p:pic>
        <p:nvPicPr>
          <p:cNvPr id="21" name="图片 20" descr="medium_1f81e8a0-2e74-4a95-8bb1-4b6642d547f0"/>
          <p:cNvPicPr>
            <a:picLocks noChangeAspect="1"/>
          </p:cNvPicPr>
          <p:nvPr/>
        </p:nvPicPr>
        <p:blipFill rotWithShape="1">
          <a:blip r:embed="rId4">
            <a:lum bright="12000"/>
          </a:blip>
          <a:srcRect b="16512"/>
          <a:stretch/>
        </p:blipFill>
        <p:spPr>
          <a:xfrm>
            <a:off x="750190" y="3170058"/>
            <a:ext cx="3227305" cy="2694387"/>
          </a:xfrm>
          <a:prstGeom prst="rect">
            <a:avLst/>
          </a:prstGeom>
          <a:effectLst>
            <a:reflection blurRad="6350" stA="50000" endA="300" endPos="38500" dist="50800" dir="5400000" sy="-100000" algn="bl" rotWithShape="0"/>
          </a:effectLst>
        </p:spPr>
      </p:pic>
      <p:sp>
        <p:nvSpPr>
          <p:cNvPr id="23" name="内容占位符 7"/>
          <p:cNvSpPr txBox="1"/>
          <p:nvPr/>
        </p:nvSpPr>
        <p:spPr>
          <a:xfrm>
            <a:off x="750190" y="772160"/>
            <a:ext cx="4137660" cy="2063115"/>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chemeClr val="bg2"/>
                </a:solidFill>
                <a:latin typeface="+mn-lt"/>
                <a:ea typeface="方正兰亭纤黑_GBK" panose="02000000000000000000" pitchFamily="2" charset="-122"/>
                <a:cs typeface="+mn-ea"/>
                <a:sym typeface="+mn-lt"/>
              </a:rPr>
              <a:t>深度学习技术识别缺陷</a:t>
            </a:r>
            <a:endParaRPr lang="en-US" altLang="zh-CN" sz="2400" b="1" dirty="0" smtClean="0">
              <a:solidFill>
                <a:schemeClr val="bg2"/>
              </a:solidFill>
              <a:latin typeface="+mn-lt"/>
              <a:ea typeface="方正兰亭纤黑_GBK" panose="02000000000000000000" pitchFamily="2" charset="-122"/>
              <a:cs typeface="+mn-ea"/>
              <a:sym typeface="+mn-lt"/>
            </a:endParaRPr>
          </a:p>
          <a:p>
            <a:pPr marL="0" indent="0">
              <a:lnSpc>
                <a:spcPct val="110000"/>
              </a:lnSpc>
              <a:buNone/>
            </a:pP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应用</a:t>
            </a:r>
            <a:r>
              <a:rPr lang="en-US" altLang="zh-CN"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yolov3-tiny</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算法，用</a:t>
            </a:r>
            <a:r>
              <a:rPr lang="zh-CN" altLang="en-US" sz="2000" dirty="0" smtClean="0">
                <a:solidFill>
                  <a:schemeClr val="bg2"/>
                </a:solidFill>
                <a:latin typeface="方正兰亭纤黑_GBK" panose="02000000000000000000" pitchFamily="2" charset="-122"/>
                <a:ea typeface="方正兰亭纤黑_GBK" panose="02000000000000000000" pitchFamily="2" charset="-122"/>
                <a:cs typeface="+mn-ea"/>
                <a:sym typeface="+mn-lt"/>
              </a:rPr>
              <a:t>行业数据集</a:t>
            </a:r>
            <a:r>
              <a:rPr lang="zh-CN" altLang="en-US" sz="2000" dirty="0" smtClean="0">
                <a:solidFill>
                  <a:schemeClr val="bg1"/>
                </a:solidFill>
                <a:latin typeface="方正兰亭纤黑_GBK" panose="02000000000000000000" pitchFamily="2" charset="-122"/>
                <a:ea typeface="方正兰亭纤黑_GBK" panose="02000000000000000000" pitchFamily="2" charset="-122"/>
                <a:cs typeface="+mn-ea"/>
                <a:sym typeface="+mn-lt"/>
              </a:rPr>
              <a:t>多次优化，得到线路缺陷识别模型。</a:t>
            </a:r>
          </a:p>
          <a:p>
            <a:pPr marL="342900" indent="-342900">
              <a:lnSpc>
                <a:spcPct val="110000"/>
              </a:lnSpc>
              <a:buFont typeface="Arial" panose="020B0604020202020204" pitchFamily="34" charset="0"/>
              <a:buChar char="•"/>
            </a:pPr>
            <a:r>
              <a:rPr lang="zh-CN" altLang="en-US" sz="2000" dirty="0" smtClean="0">
                <a:solidFill>
                  <a:schemeClr val="bg1"/>
                </a:solidFill>
                <a:latin typeface="+mn-ea"/>
                <a:ea typeface="+mn-ea"/>
                <a:cs typeface="+mn-ea"/>
                <a:sym typeface="+mn-lt"/>
              </a:rPr>
              <a:t>可识别</a:t>
            </a:r>
            <a:r>
              <a:rPr lang="en-US" altLang="zh-CN" sz="2000" dirty="0" smtClean="0">
                <a:solidFill>
                  <a:srgbClr val="F9723A"/>
                </a:solidFill>
                <a:latin typeface="+mn-ea"/>
                <a:ea typeface="+mn-ea"/>
                <a:cs typeface="+mn-ea"/>
                <a:sym typeface="+mn-lt"/>
              </a:rPr>
              <a:t>14</a:t>
            </a:r>
            <a:r>
              <a:rPr lang="zh-CN" altLang="en-US" sz="2000" dirty="0" smtClean="0">
                <a:solidFill>
                  <a:srgbClr val="F9723A"/>
                </a:solidFill>
                <a:latin typeface="+mn-ea"/>
                <a:ea typeface="+mn-ea"/>
                <a:cs typeface="+mn-ea"/>
                <a:sym typeface="+mn-lt"/>
              </a:rPr>
              <a:t>种缺陷</a:t>
            </a:r>
          </a:p>
          <a:p>
            <a:pPr marL="0" indent="0">
              <a:buFont typeface="Arial" panose="020B0604020202020204" pitchFamily="34" charset="0"/>
              <a:buNone/>
            </a:pPr>
            <a:endParaRPr lang="zh-CN" altLang="en-US"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25" name="PA-内容占位符 10"/>
          <p:cNvSpPr txBox="1"/>
          <p:nvPr>
            <p:custDataLst>
              <p:tags r:id="rId1"/>
            </p:custDataLst>
          </p:nvPr>
        </p:nvSpPr>
        <p:spPr>
          <a:xfrm>
            <a:off x="7027612" y="4839378"/>
            <a:ext cx="4159275" cy="1769110"/>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zh-CN" altLang="en-US" dirty="0">
              <a:solidFill>
                <a:schemeClr val="accent4"/>
              </a:solidFill>
              <a:latin typeface="+mn-lt"/>
              <a:ea typeface="+mn-ea"/>
              <a:cs typeface="+mn-ea"/>
              <a:sym typeface="+mn-lt"/>
            </a:endParaRPr>
          </a:p>
        </p:txBody>
      </p:sp>
      <p:cxnSp>
        <p:nvCxnSpPr>
          <p:cNvPr id="28" name="直接连接符 27"/>
          <p:cNvCxnSpPr/>
          <p:nvPr/>
        </p:nvCxnSpPr>
        <p:spPr>
          <a:xfrm>
            <a:off x="1544161" y="8906844"/>
            <a:ext cx="8737855"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1921819" y="6958689"/>
            <a:ext cx="606151" cy="1663433"/>
            <a:chOff x="2280633" y="2300538"/>
            <a:chExt cx="606151" cy="1663433"/>
          </a:xfrm>
        </p:grpSpPr>
        <p:sp>
          <p:nvSpPr>
            <p:cNvPr id="32" name="文本框 31"/>
            <p:cNvSpPr txBox="1"/>
            <p:nvPr/>
          </p:nvSpPr>
          <p:spPr>
            <a:xfrm>
              <a:off x="2280633" y="2902142"/>
              <a:ext cx="569387" cy="1061829"/>
            </a:xfrm>
            <a:prstGeom prst="rect">
              <a:avLst/>
            </a:prstGeom>
            <a:noFill/>
          </p:spPr>
          <p:txBody>
            <a:bodyPr wrap="none" rtlCol="0">
              <a:spAutoFit/>
            </a:bodyPr>
            <a:lstStyle/>
            <a:p>
              <a:pPr>
                <a:lnSpc>
                  <a:spcPct val="150000"/>
                </a:lnSpc>
              </a:pPr>
              <a:r>
                <a:rPr lang="en-US" altLang="zh-CN" sz="1400" dirty="0" smtClean="0"/>
                <a:t>R: 46</a:t>
              </a:r>
            </a:p>
            <a:p>
              <a:pPr>
                <a:lnSpc>
                  <a:spcPct val="150000"/>
                </a:lnSpc>
              </a:pPr>
              <a:r>
                <a:rPr lang="en-US" altLang="zh-CN" sz="1400" dirty="0" smtClean="0"/>
                <a:t>G: 34</a:t>
              </a:r>
            </a:p>
            <a:p>
              <a:pPr>
                <a:lnSpc>
                  <a:spcPct val="150000"/>
                </a:lnSpc>
              </a:pPr>
              <a:r>
                <a:rPr lang="en-US" altLang="zh-CN" sz="1400" dirty="0" smtClean="0"/>
                <a:t>B: 50</a:t>
              </a:r>
              <a:endParaRPr lang="zh-CN" altLang="en-US" sz="1400" dirty="0"/>
            </a:p>
          </p:txBody>
        </p:sp>
        <p:sp>
          <p:nvSpPr>
            <p:cNvPr id="33" name="椭圆 32"/>
            <p:cNvSpPr/>
            <p:nvPr/>
          </p:nvSpPr>
          <p:spPr>
            <a:xfrm>
              <a:off x="2335241" y="2300538"/>
              <a:ext cx="551543" cy="551543"/>
            </a:xfrm>
            <a:prstGeom prst="ellipse">
              <a:avLst/>
            </a:prstGeom>
            <a:solidFill>
              <a:srgbClr val="2E2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408108" y="6958689"/>
            <a:ext cx="598136" cy="1663433"/>
            <a:chOff x="3703033" y="2300538"/>
            <a:chExt cx="598136" cy="1663433"/>
          </a:xfrm>
        </p:grpSpPr>
        <p:sp>
          <p:nvSpPr>
            <p:cNvPr id="35" name="文本框 34"/>
            <p:cNvSpPr txBox="1"/>
            <p:nvPr/>
          </p:nvSpPr>
          <p:spPr>
            <a:xfrm>
              <a:off x="3703033" y="2902142"/>
              <a:ext cx="569387" cy="1061829"/>
            </a:xfrm>
            <a:prstGeom prst="rect">
              <a:avLst/>
            </a:prstGeom>
            <a:noFill/>
          </p:spPr>
          <p:txBody>
            <a:bodyPr wrap="none" rtlCol="0">
              <a:spAutoFit/>
            </a:bodyPr>
            <a:lstStyle/>
            <a:p>
              <a:pPr>
                <a:lnSpc>
                  <a:spcPct val="150000"/>
                </a:lnSpc>
              </a:pPr>
              <a:r>
                <a:rPr lang="en-US" altLang="zh-CN" sz="1400" dirty="0" smtClean="0"/>
                <a:t>R: 84</a:t>
              </a:r>
            </a:p>
            <a:p>
              <a:pPr>
                <a:lnSpc>
                  <a:spcPct val="150000"/>
                </a:lnSpc>
              </a:pPr>
              <a:r>
                <a:rPr lang="en-US" altLang="zh-CN" sz="1400" dirty="0" smtClean="0"/>
                <a:t>G: 62</a:t>
              </a:r>
            </a:p>
            <a:p>
              <a:pPr>
                <a:lnSpc>
                  <a:spcPct val="150000"/>
                </a:lnSpc>
              </a:pPr>
              <a:r>
                <a:rPr lang="en-US" altLang="zh-CN" sz="1400" dirty="0" smtClean="0"/>
                <a:t>B: 96</a:t>
              </a:r>
              <a:endParaRPr lang="zh-CN" altLang="en-US" sz="1400" dirty="0"/>
            </a:p>
          </p:txBody>
        </p:sp>
        <p:sp>
          <p:nvSpPr>
            <p:cNvPr id="36" name="椭圆 35"/>
            <p:cNvSpPr/>
            <p:nvPr/>
          </p:nvSpPr>
          <p:spPr>
            <a:xfrm>
              <a:off x="3749626" y="2300538"/>
              <a:ext cx="551543" cy="551543"/>
            </a:xfrm>
            <a:prstGeom prst="ellipse">
              <a:avLst/>
            </a:prstGeom>
            <a:solidFill>
              <a:srgbClr val="54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4831775" y="6958689"/>
            <a:ext cx="660758" cy="1663433"/>
            <a:chOff x="5260643" y="2300538"/>
            <a:chExt cx="660758" cy="1663433"/>
          </a:xfrm>
        </p:grpSpPr>
        <p:sp>
          <p:nvSpPr>
            <p:cNvPr id="38" name="文本框 37"/>
            <p:cNvSpPr txBox="1"/>
            <p:nvPr/>
          </p:nvSpPr>
          <p:spPr>
            <a:xfrm>
              <a:off x="5260643" y="2902142"/>
              <a:ext cx="660758" cy="1061829"/>
            </a:xfrm>
            <a:prstGeom prst="rect">
              <a:avLst/>
            </a:prstGeom>
            <a:noFill/>
          </p:spPr>
          <p:txBody>
            <a:bodyPr wrap="none" rtlCol="0">
              <a:spAutoFit/>
            </a:bodyPr>
            <a:lstStyle/>
            <a:p>
              <a:pPr>
                <a:lnSpc>
                  <a:spcPct val="150000"/>
                </a:lnSpc>
              </a:pPr>
              <a:r>
                <a:rPr lang="en-US" altLang="zh-CN" sz="1400" dirty="0" smtClean="0"/>
                <a:t>R: 119</a:t>
              </a:r>
            </a:p>
            <a:p>
              <a:pPr>
                <a:lnSpc>
                  <a:spcPct val="150000"/>
                </a:lnSpc>
              </a:pPr>
              <a:r>
                <a:rPr lang="en-US" altLang="zh-CN" sz="1400" dirty="0" smtClean="0"/>
                <a:t>G: 66</a:t>
              </a:r>
            </a:p>
            <a:p>
              <a:pPr>
                <a:lnSpc>
                  <a:spcPct val="150000"/>
                </a:lnSpc>
              </a:pPr>
              <a:r>
                <a:rPr lang="en-US" altLang="zh-CN" sz="1400" dirty="0" smtClean="0"/>
                <a:t>B: 83</a:t>
              </a:r>
              <a:endParaRPr lang="zh-CN" altLang="en-US" sz="1400" dirty="0"/>
            </a:p>
          </p:txBody>
        </p:sp>
        <p:sp>
          <p:nvSpPr>
            <p:cNvPr id="39" name="椭圆 38"/>
            <p:cNvSpPr/>
            <p:nvPr/>
          </p:nvSpPr>
          <p:spPr>
            <a:xfrm>
              <a:off x="5269565" y="2300538"/>
              <a:ext cx="551543" cy="551543"/>
            </a:xfrm>
            <a:prstGeom prst="ellipse">
              <a:avLst/>
            </a:prstGeom>
            <a:solidFill>
              <a:srgbClr val="774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500574" y="6903044"/>
            <a:ext cx="660758" cy="1663433"/>
            <a:chOff x="6606826" y="2300538"/>
            <a:chExt cx="660758" cy="1663433"/>
          </a:xfrm>
        </p:grpSpPr>
        <p:sp>
          <p:nvSpPr>
            <p:cNvPr id="41" name="文本框 40"/>
            <p:cNvSpPr txBox="1"/>
            <p:nvPr/>
          </p:nvSpPr>
          <p:spPr>
            <a:xfrm>
              <a:off x="6606826" y="2902142"/>
              <a:ext cx="660758" cy="1061829"/>
            </a:xfrm>
            <a:prstGeom prst="rect">
              <a:avLst/>
            </a:prstGeom>
            <a:noFill/>
          </p:spPr>
          <p:txBody>
            <a:bodyPr wrap="none" rtlCol="0">
              <a:spAutoFit/>
            </a:bodyPr>
            <a:lstStyle/>
            <a:p>
              <a:pPr>
                <a:lnSpc>
                  <a:spcPct val="150000"/>
                </a:lnSpc>
              </a:pPr>
              <a:r>
                <a:rPr lang="en-US" altLang="zh-CN" sz="1400" dirty="0" smtClean="0"/>
                <a:t>R: 229</a:t>
              </a:r>
            </a:p>
            <a:p>
              <a:pPr>
                <a:lnSpc>
                  <a:spcPct val="150000"/>
                </a:lnSpc>
              </a:pPr>
              <a:r>
                <a:rPr lang="en-US" altLang="zh-CN" sz="1400" dirty="0" smtClean="0"/>
                <a:t>G: 114</a:t>
              </a:r>
            </a:p>
            <a:p>
              <a:pPr>
                <a:lnSpc>
                  <a:spcPct val="150000"/>
                </a:lnSpc>
              </a:pPr>
              <a:r>
                <a:rPr lang="en-US" altLang="zh-CN" sz="1400" dirty="0" smtClean="0"/>
                <a:t>B: 58</a:t>
              </a:r>
              <a:endParaRPr lang="zh-CN" altLang="en-US" sz="1400" dirty="0"/>
            </a:p>
          </p:txBody>
        </p:sp>
        <p:sp>
          <p:nvSpPr>
            <p:cNvPr id="42" name="椭圆 41"/>
            <p:cNvSpPr/>
            <p:nvPr/>
          </p:nvSpPr>
          <p:spPr>
            <a:xfrm>
              <a:off x="6661434" y="2300538"/>
              <a:ext cx="551543" cy="551543"/>
            </a:xfrm>
            <a:prstGeom prst="ellipse">
              <a:avLst/>
            </a:prstGeom>
            <a:solidFill>
              <a:srgbClr val="F97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7804353" y="6958689"/>
            <a:ext cx="644728" cy="1663433"/>
            <a:chOff x="8029226" y="2300538"/>
            <a:chExt cx="644728" cy="1663433"/>
          </a:xfrm>
        </p:grpSpPr>
        <p:sp>
          <p:nvSpPr>
            <p:cNvPr id="44" name="文本框 43"/>
            <p:cNvSpPr txBox="1"/>
            <p:nvPr/>
          </p:nvSpPr>
          <p:spPr>
            <a:xfrm>
              <a:off x="8029226" y="2902142"/>
              <a:ext cx="644728" cy="1061829"/>
            </a:xfrm>
            <a:prstGeom prst="rect">
              <a:avLst/>
            </a:prstGeom>
            <a:noFill/>
          </p:spPr>
          <p:txBody>
            <a:bodyPr wrap="none" rtlCol="0">
              <a:spAutoFit/>
            </a:bodyPr>
            <a:lstStyle/>
            <a:p>
              <a:pPr>
                <a:lnSpc>
                  <a:spcPct val="150000"/>
                </a:lnSpc>
              </a:pPr>
              <a:r>
                <a:rPr lang="en-US" altLang="zh-CN" sz="1400" dirty="0" smtClean="0"/>
                <a:t>R: 15</a:t>
              </a:r>
            </a:p>
            <a:p>
              <a:pPr>
                <a:lnSpc>
                  <a:spcPct val="150000"/>
                </a:lnSpc>
              </a:pPr>
              <a:r>
                <a:rPr lang="en-US" altLang="zh-CN" sz="1400" dirty="0" smtClean="0"/>
                <a:t>G: 73</a:t>
              </a:r>
            </a:p>
            <a:p>
              <a:pPr>
                <a:lnSpc>
                  <a:spcPct val="150000"/>
                </a:lnSpc>
              </a:pPr>
              <a:r>
                <a:rPr lang="en-US" altLang="zh-CN" sz="1400" dirty="0" smtClean="0"/>
                <a:t>B: 127</a:t>
              </a:r>
              <a:endParaRPr lang="zh-CN" altLang="en-US" sz="1400" dirty="0"/>
            </a:p>
          </p:txBody>
        </p:sp>
        <p:sp>
          <p:nvSpPr>
            <p:cNvPr id="45" name="椭圆 44"/>
            <p:cNvSpPr/>
            <p:nvPr/>
          </p:nvSpPr>
          <p:spPr>
            <a:xfrm>
              <a:off x="8075819" y="2300538"/>
              <a:ext cx="551543" cy="551543"/>
            </a:xfrm>
            <a:prstGeom prst="ellipse">
              <a:avLst/>
            </a:prstGeom>
            <a:solidFill>
              <a:srgbClr val="0F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9228022" y="6958689"/>
            <a:ext cx="660758" cy="1663433"/>
            <a:chOff x="9586836" y="2300538"/>
            <a:chExt cx="660758" cy="1663433"/>
          </a:xfrm>
        </p:grpSpPr>
        <p:sp>
          <p:nvSpPr>
            <p:cNvPr id="47" name="文本框 46"/>
            <p:cNvSpPr txBox="1"/>
            <p:nvPr/>
          </p:nvSpPr>
          <p:spPr>
            <a:xfrm>
              <a:off x="9586836" y="2902142"/>
              <a:ext cx="660758" cy="1061829"/>
            </a:xfrm>
            <a:prstGeom prst="rect">
              <a:avLst/>
            </a:prstGeom>
            <a:noFill/>
          </p:spPr>
          <p:txBody>
            <a:bodyPr wrap="none" rtlCol="0">
              <a:spAutoFit/>
            </a:bodyPr>
            <a:lstStyle/>
            <a:p>
              <a:pPr>
                <a:lnSpc>
                  <a:spcPct val="150000"/>
                </a:lnSpc>
              </a:pPr>
              <a:r>
                <a:rPr lang="en-US" altLang="zh-CN" sz="1400" dirty="0" smtClean="0"/>
                <a:t>R: 29</a:t>
              </a:r>
            </a:p>
            <a:p>
              <a:pPr>
                <a:lnSpc>
                  <a:spcPct val="150000"/>
                </a:lnSpc>
              </a:pPr>
              <a:r>
                <a:rPr lang="en-US" altLang="zh-CN" sz="1400" dirty="0" smtClean="0"/>
                <a:t>G: 166</a:t>
              </a:r>
            </a:p>
            <a:p>
              <a:pPr>
                <a:lnSpc>
                  <a:spcPct val="150000"/>
                </a:lnSpc>
              </a:pPr>
              <a:r>
                <a:rPr lang="en-US" altLang="zh-CN" sz="1400" dirty="0" smtClean="0"/>
                <a:t>B: 185</a:t>
              </a:r>
              <a:endParaRPr lang="zh-CN" altLang="en-US" sz="1400" dirty="0"/>
            </a:p>
          </p:txBody>
        </p:sp>
        <p:sp>
          <p:nvSpPr>
            <p:cNvPr id="48" name="椭圆 47"/>
            <p:cNvSpPr/>
            <p:nvPr/>
          </p:nvSpPr>
          <p:spPr>
            <a:xfrm>
              <a:off x="9595758" y="2300538"/>
              <a:ext cx="551543" cy="551543"/>
            </a:xfrm>
            <a:prstGeom prst="ellipse">
              <a:avLst/>
            </a:prstGeom>
            <a:solidFill>
              <a:srgbClr val="1D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矩形 71">
            <a:extLst>
              <a:ext uri="{FF2B5EF4-FFF2-40B4-BE49-F238E27FC236}">
                <a16:creationId xmlns:a16="http://schemas.microsoft.com/office/drawing/2014/main" id="{B07C19D5-C46C-410B-8586-F88D9ADDEF5B}"/>
              </a:ext>
            </a:extLst>
          </p:cNvPr>
          <p:cNvSpPr/>
          <p:nvPr/>
        </p:nvSpPr>
        <p:spPr>
          <a:xfrm>
            <a:off x="5810022" y="2200275"/>
            <a:ext cx="838691"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销钉</a:t>
            </a:r>
            <a:r>
              <a:rPr lang="zh-CN" altLang="en-US" sz="1200" kern="0" dirty="0">
                <a:solidFill>
                  <a:schemeClr val="bg1"/>
                </a:solidFill>
                <a:latin typeface="Times New Roman" panose="02020603050405020304" pitchFamily="18" charset="0"/>
                <a:cs typeface="Times New Roman" panose="02020603050405020304" pitchFamily="18" charset="0"/>
              </a:rPr>
              <a:t>退出 </a:t>
            </a:r>
          </a:p>
        </p:txBody>
      </p:sp>
      <p:sp>
        <p:nvSpPr>
          <p:cNvPr id="73" name="矩形 72">
            <a:extLst>
              <a:ext uri="{FF2B5EF4-FFF2-40B4-BE49-F238E27FC236}">
                <a16:creationId xmlns:a16="http://schemas.microsoft.com/office/drawing/2014/main" id="{94AF8939-4E56-4C4C-8079-8D94E0E2A647}"/>
              </a:ext>
            </a:extLst>
          </p:cNvPr>
          <p:cNvSpPr/>
          <p:nvPr/>
        </p:nvSpPr>
        <p:spPr>
          <a:xfrm>
            <a:off x="7464987" y="2200275"/>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螺栓</a:t>
            </a:r>
            <a:r>
              <a:rPr lang="zh-CN" altLang="en-US" sz="1200" kern="0" dirty="0">
                <a:solidFill>
                  <a:schemeClr val="bg1"/>
                </a:solidFill>
                <a:latin typeface="Times New Roman" panose="02020603050405020304" pitchFamily="18" charset="0"/>
                <a:cs typeface="Times New Roman" panose="02020603050405020304" pitchFamily="18" charset="0"/>
              </a:rPr>
              <a:t>锈蚀</a:t>
            </a:r>
          </a:p>
        </p:txBody>
      </p:sp>
      <p:sp>
        <p:nvSpPr>
          <p:cNvPr id="74" name="矩形 73">
            <a:extLst>
              <a:ext uri="{FF2B5EF4-FFF2-40B4-BE49-F238E27FC236}">
                <a16:creationId xmlns:a16="http://schemas.microsoft.com/office/drawing/2014/main" id="{2DA78F0E-58A2-4720-93B7-0E2BD45E70FE}"/>
              </a:ext>
            </a:extLst>
          </p:cNvPr>
          <p:cNvSpPr/>
          <p:nvPr/>
        </p:nvSpPr>
        <p:spPr>
          <a:xfrm>
            <a:off x="9088586" y="2200276"/>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鸟巢</a:t>
            </a:r>
            <a:r>
              <a:rPr lang="zh-CN" altLang="en-US" sz="1200" kern="0" dirty="0">
                <a:solidFill>
                  <a:schemeClr val="bg1"/>
                </a:solidFill>
                <a:latin typeface="Times New Roman" panose="02020603050405020304" pitchFamily="18" charset="0"/>
                <a:cs typeface="Times New Roman" panose="02020603050405020304" pitchFamily="18" charset="0"/>
              </a:rPr>
              <a:t>异物</a:t>
            </a:r>
          </a:p>
        </p:txBody>
      </p:sp>
      <p:pic>
        <p:nvPicPr>
          <p:cNvPr id="75" name="Picture 79">
            <a:extLst>
              <a:ext uri="{FF2B5EF4-FFF2-40B4-BE49-F238E27FC236}">
                <a16:creationId xmlns:a16="http://schemas.microsoft.com/office/drawing/2014/main" id="{0B1D67BE-C462-4F0E-A740-1591C03705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171" y="549883"/>
            <a:ext cx="1542502" cy="164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80">
            <a:extLst>
              <a:ext uri="{FF2B5EF4-FFF2-40B4-BE49-F238E27FC236}">
                <a16:creationId xmlns:a16="http://schemas.microsoft.com/office/drawing/2014/main" id="{6A104BBF-FD7A-44C0-BA49-6D66702CD7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6908" y="548640"/>
            <a:ext cx="1536038"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81">
            <a:extLst>
              <a:ext uri="{FF2B5EF4-FFF2-40B4-BE49-F238E27FC236}">
                <a16:creationId xmlns:a16="http://schemas.microsoft.com/office/drawing/2014/main" id="{7A551E23-59DF-4BA3-8345-61A61CDCFF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19181" y="548640"/>
            <a:ext cx="1554599"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82">
            <a:extLst>
              <a:ext uri="{FF2B5EF4-FFF2-40B4-BE49-F238E27FC236}">
                <a16:creationId xmlns:a16="http://schemas.microsoft.com/office/drawing/2014/main" id="{DBF6307C-1EC5-4C89-BFD0-844C291DE2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40015" y="548640"/>
            <a:ext cx="1554599"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矩形 78">
            <a:extLst>
              <a:ext uri="{FF2B5EF4-FFF2-40B4-BE49-F238E27FC236}">
                <a16:creationId xmlns:a16="http://schemas.microsoft.com/office/drawing/2014/main" id="{ABEB6183-FFA1-4B87-9A6D-EEF053415801}"/>
              </a:ext>
            </a:extLst>
          </p:cNvPr>
          <p:cNvSpPr/>
          <p:nvPr/>
        </p:nvSpPr>
        <p:spPr>
          <a:xfrm>
            <a:off x="10684673" y="2200276"/>
            <a:ext cx="1107996"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连接</a:t>
            </a:r>
            <a:r>
              <a:rPr lang="zh-CN" altLang="en-US" sz="1200" kern="0" dirty="0">
                <a:solidFill>
                  <a:schemeClr val="bg1"/>
                </a:solidFill>
                <a:latin typeface="Times New Roman" panose="02020603050405020304" pitchFamily="18" charset="0"/>
                <a:cs typeface="Times New Roman" panose="02020603050405020304" pitchFamily="18" charset="0"/>
              </a:rPr>
              <a:t>金具偏移</a:t>
            </a:r>
          </a:p>
        </p:txBody>
      </p:sp>
      <p:pic>
        <p:nvPicPr>
          <p:cNvPr id="80" name="Picture 168">
            <a:extLst>
              <a:ext uri="{FF2B5EF4-FFF2-40B4-BE49-F238E27FC236}">
                <a16:creationId xmlns:a16="http://schemas.microsoft.com/office/drawing/2014/main" id="{73D8A4D6-EB80-47BC-9655-0F2B8CF09A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09934" y="2454307"/>
            <a:ext cx="1546919" cy="164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9">
            <a:extLst>
              <a:ext uri="{FF2B5EF4-FFF2-40B4-BE49-F238E27FC236}">
                <a16:creationId xmlns:a16="http://schemas.microsoft.com/office/drawing/2014/main" id="{E5866986-8F7A-417A-AA14-2EF0A61EE52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15397" y="2450609"/>
            <a:ext cx="1561124" cy="16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0">
            <a:extLst>
              <a:ext uri="{FF2B5EF4-FFF2-40B4-BE49-F238E27FC236}">
                <a16:creationId xmlns:a16="http://schemas.microsoft.com/office/drawing/2014/main" id="{2EF2CD89-1043-46D1-9128-2B85481CC5B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35066" y="2449356"/>
            <a:ext cx="1538714" cy="164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71">
            <a:extLst>
              <a:ext uri="{FF2B5EF4-FFF2-40B4-BE49-F238E27FC236}">
                <a16:creationId xmlns:a16="http://schemas.microsoft.com/office/drawing/2014/main" id="{BE55FD8F-4DC3-4B3A-978D-B6B22E9B505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40015" y="2450300"/>
            <a:ext cx="1561124" cy="16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48">
            <a:extLst>
              <a:ext uri="{FF2B5EF4-FFF2-40B4-BE49-F238E27FC236}">
                <a16:creationId xmlns:a16="http://schemas.microsoft.com/office/drawing/2014/main" id="{E9A4414E-E540-4E1A-B1D3-A07E72545BE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09934" y="4347988"/>
            <a:ext cx="1546919" cy="16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49">
            <a:extLst>
              <a:ext uri="{FF2B5EF4-FFF2-40B4-BE49-F238E27FC236}">
                <a16:creationId xmlns:a16="http://schemas.microsoft.com/office/drawing/2014/main" id="{7C663B9B-826C-41E6-93EA-C7F18A4D80B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05037" y="4375625"/>
            <a:ext cx="1560995" cy="16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50">
            <a:extLst>
              <a:ext uri="{FF2B5EF4-FFF2-40B4-BE49-F238E27FC236}">
                <a16:creationId xmlns:a16="http://schemas.microsoft.com/office/drawing/2014/main" id="{7C1E926D-4FEA-415A-9D90-113C39B41A1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635066" y="4374318"/>
            <a:ext cx="1556855" cy="164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51">
            <a:extLst>
              <a:ext uri="{FF2B5EF4-FFF2-40B4-BE49-F238E27FC236}">
                <a16:creationId xmlns:a16="http://schemas.microsoft.com/office/drawing/2014/main" id="{657F32E1-D961-41BB-BACE-1F799CE406F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58603" y="4343891"/>
            <a:ext cx="1536011" cy="164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矩形 87">
            <a:extLst>
              <a:ext uri="{FF2B5EF4-FFF2-40B4-BE49-F238E27FC236}">
                <a16:creationId xmlns:a16="http://schemas.microsoft.com/office/drawing/2014/main" id="{BF23A98B-515B-438B-BF65-768D4BCB9185}"/>
              </a:ext>
            </a:extLst>
          </p:cNvPr>
          <p:cNvSpPr/>
          <p:nvPr/>
        </p:nvSpPr>
        <p:spPr>
          <a:xfrm>
            <a:off x="5810022" y="4104699"/>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防震</a:t>
            </a:r>
            <a:r>
              <a:rPr lang="zh-CN" altLang="en-US" sz="1200" kern="0" dirty="0">
                <a:solidFill>
                  <a:schemeClr val="bg1"/>
                </a:solidFill>
                <a:latin typeface="Times New Roman" panose="02020603050405020304" pitchFamily="18" charset="0"/>
                <a:cs typeface="Times New Roman" panose="02020603050405020304" pitchFamily="18" charset="0"/>
              </a:rPr>
              <a:t>锤锈蚀</a:t>
            </a:r>
          </a:p>
        </p:txBody>
      </p:sp>
      <p:sp>
        <p:nvSpPr>
          <p:cNvPr id="89" name="矩形 88">
            <a:extLst>
              <a:ext uri="{FF2B5EF4-FFF2-40B4-BE49-F238E27FC236}">
                <a16:creationId xmlns:a16="http://schemas.microsoft.com/office/drawing/2014/main" id="{38DC9F0F-62DF-41A9-9ECC-97A58707F606}"/>
              </a:ext>
            </a:extLst>
          </p:cNvPr>
          <p:cNvSpPr/>
          <p:nvPr/>
        </p:nvSpPr>
        <p:spPr>
          <a:xfrm>
            <a:off x="7470271" y="4086411"/>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螺栓</a:t>
            </a:r>
            <a:r>
              <a:rPr lang="zh-CN" altLang="en-US" sz="1200" kern="0" dirty="0">
                <a:solidFill>
                  <a:schemeClr val="bg1"/>
                </a:solidFill>
                <a:latin typeface="Times New Roman" panose="02020603050405020304" pitchFamily="18" charset="0"/>
                <a:cs typeface="Times New Roman" panose="02020603050405020304" pitchFamily="18" charset="0"/>
              </a:rPr>
              <a:t>缺失</a:t>
            </a:r>
          </a:p>
        </p:txBody>
      </p:sp>
      <p:sp>
        <p:nvSpPr>
          <p:cNvPr id="90" name="矩形 89">
            <a:extLst>
              <a:ext uri="{FF2B5EF4-FFF2-40B4-BE49-F238E27FC236}">
                <a16:creationId xmlns:a16="http://schemas.microsoft.com/office/drawing/2014/main" id="{43E52A04-CA5A-42BE-86C0-F73A45558DDB}"/>
              </a:ext>
            </a:extLst>
          </p:cNvPr>
          <p:cNvSpPr/>
          <p:nvPr/>
        </p:nvSpPr>
        <p:spPr>
          <a:xfrm>
            <a:off x="9093389" y="4099721"/>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重锤</a:t>
            </a:r>
            <a:r>
              <a:rPr lang="zh-CN" altLang="en-US" sz="1200" kern="0" dirty="0">
                <a:solidFill>
                  <a:schemeClr val="bg1"/>
                </a:solidFill>
                <a:latin typeface="Times New Roman" panose="02020603050405020304" pitchFamily="18" charset="0"/>
                <a:cs typeface="Times New Roman" panose="02020603050405020304" pitchFamily="18" charset="0"/>
              </a:rPr>
              <a:t>锈蚀</a:t>
            </a:r>
          </a:p>
        </p:txBody>
      </p:sp>
      <p:sp>
        <p:nvSpPr>
          <p:cNvPr id="91" name="矩形 90">
            <a:extLst>
              <a:ext uri="{FF2B5EF4-FFF2-40B4-BE49-F238E27FC236}">
                <a16:creationId xmlns:a16="http://schemas.microsoft.com/office/drawing/2014/main" id="{B761E61A-D482-4F27-8ED5-1EED78C9361C}"/>
              </a:ext>
            </a:extLst>
          </p:cNvPr>
          <p:cNvSpPr/>
          <p:nvPr/>
        </p:nvSpPr>
        <p:spPr>
          <a:xfrm>
            <a:off x="10733392" y="4092346"/>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均压环</a:t>
            </a:r>
            <a:r>
              <a:rPr lang="zh-CN" altLang="en-US" sz="1200" kern="0" dirty="0">
                <a:solidFill>
                  <a:schemeClr val="bg1"/>
                </a:solidFill>
                <a:latin typeface="Times New Roman" panose="02020603050405020304" pitchFamily="18" charset="0"/>
                <a:cs typeface="Times New Roman" panose="02020603050405020304" pitchFamily="18" charset="0"/>
              </a:rPr>
              <a:t>歪斜</a:t>
            </a:r>
          </a:p>
        </p:txBody>
      </p:sp>
      <p:sp>
        <p:nvSpPr>
          <p:cNvPr id="92" name="矩形 91">
            <a:extLst>
              <a:ext uri="{FF2B5EF4-FFF2-40B4-BE49-F238E27FC236}">
                <a16:creationId xmlns:a16="http://schemas.microsoft.com/office/drawing/2014/main" id="{68CBCB9E-EFD8-4569-AA5A-616CAA6855F5}"/>
              </a:ext>
            </a:extLst>
          </p:cNvPr>
          <p:cNvSpPr/>
          <p:nvPr/>
        </p:nvSpPr>
        <p:spPr>
          <a:xfrm>
            <a:off x="5840825" y="5983995"/>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间隔</a:t>
            </a:r>
            <a:r>
              <a:rPr lang="zh-CN" altLang="en-US" sz="1200" kern="0" dirty="0">
                <a:solidFill>
                  <a:schemeClr val="bg1"/>
                </a:solidFill>
                <a:latin typeface="Times New Roman" panose="02020603050405020304" pitchFamily="18" charset="0"/>
                <a:cs typeface="Times New Roman" panose="02020603050405020304" pitchFamily="18" charset="0"/>
              </a:rPr>
              <a:t>棒锈蚀</a:t>
            </a:r>
          </a:p>
        </p:txBody>
      </p:sp>
      <p:sp>
        <p:nvSpPr>
          <p:cNvPr id="93" name="矩形 92">
            <a:extLst>
              <a:ext uri="{FF2B5EF4-FFF2-40B4-BE49-F238E27FC236}">
                <a16:creationId xmlns:a16="http://schemas.microsoft.com/office/drawing/2014/main" id="{C3AD80C3-7196-4776-8F8A-778BBE2EAD7A}"/>
              </a:ext>
            </a:extLst>
          </p:cNvPr>
          <p:cNvSpPr/>
          <p:nvPr/>
        </p:nvSpPr>
        <p:spPr>
          <a:xfrm>
            <a:off x="7343190" y="5983995"/>
            <a:ext cx="1107996"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连接</a:t>
            </a:r>
            <a:r>
              <a:rPr lang="zh-CN" altLang="en-US" sz="1200" kern="0" dirty="0">
                <a:solidFill>
                  <a:schemeClr val="bg1"/>
                </a:solidFill>
                <a:latin typeface="Times New Roman" panose="02020603050405020304" pitchFamily="18" charset="0"/>
                <a:cs typeface="Times New Roman" panose="02020603050405020304" pitchFamily="18" charset="0"/>
              </a:rPr>
              <a:t>金具锈蚀</a:t>
            </a:r>
          </a:p>
        </p:txBody>
      </p:sp>
      <p:sp>
        <p:nvSpPr>
          <p:cNvPr id="94" name="矩形 93">
            <a:extLst>
              <a:ext uri="{FF2B5EF4-FFF2-40B4-BE49-F238E27FC236}">
                <a16:creationId xmlns:a16="http://schemas.microsoft.com/office/drawing/2014/main" id="{22755F3E-B4CC-4D19-B114-82AA7CFA9C9D}"/>
              </a:ext>
            </a:extLst>
          </p:cNvPr>
          <p:cNvSpPr/>
          <p:nvPr/>
        </p:nvSpPr>
        <p:spPr>
          <a:xfrm>
            <a:off x="10720616" y="5992031"/>
            <a:ext cx="954107"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多</a:t>
            </a:r>
            <a:r>
              <a:rPr lang="zh-CN" altLang="en-US" sz="1200" kern="0" dirty="0">
                <a:solidFill>
                  <a:schemeClr val="bg1"/>
                </a:solidFill>
                <a:latin typeface="Times New Roman" panose="02020603050405020304" pitchFamily="18" charset="0"/>
                <a:cs typeface="Times New Roman" panose="02020603050405020304" pitchFamily="18" charset="0"/>
              </a:rPr>
              <a:t>类型缺陷</a:t>
            </a:r>
          </a:p>
        </p:txBody>
      </p:sp>
      <p:sp>
        <p:nvSpPr>
          <p:cNvPr id="95" name="矩形 94">
            <a:extLst>
              <a:ext uri="{FF2B5EF4-FFF2-40B4-BE49-F238E27FC236}">
                <a16:creationId xmlns:a16="http://schemas.microsoft.com/office/drawing/2014/main" id="{4DA102E8-6638-42E1-9F70-BDD059901E89}"/>
              </a:ext>
            </a:extLst>
          </p:cNvPr>
          <p:cNvSpPr/>
          <p:nvPr/>
        </p:nvSpPr>
        <p:spPr>
          <a:xfrm>
            <a:off x="8795908" y="5994709"/>
            <a:ext cx="800219" cy="276999"/>
          </a:xfrm>
          <a:prstGeom prst="rect">
            <a:avLst/>
          </a:prstGeom>
        </p:spPr>
        <p:txBody>
          <a:bodyPr wrap="none">
            <a:spAutoFit/>
          </a:bodyPr>
          <a:lstStyle/>
          <a:p>
            <a:r>
              <a:rPr lang="zh-CN" altLang="en-US" sz="1200" kern="0" dirty="0" smtClean="0">
                <a:solidFill>
                  <a:schemeClr val="bg1"/>
                </a:solidFill>
                <a:latin typeface="Times New Roman" panose="02020603050405020304" pitchFamily="18" charset="0"/>
                <a:cs typeface="Times New Roman" panose="02020603050405020304" pitchFamily="18" charset="0"/>
              </a:rPr>
              <a:t>螺栓</a:t>
            </a:r>
            <a:r>
              <a:rPr lang="zh-CN" altLang="en-US" sz="1200" kern="0" dirty="0">
                <a:solidFill>
                  <a:schemeClr val="bg1"/>
                </a:solidFill>
                <a:latin typeface="Times New Roman" panose="02020603050405020304" pitchFamily="18" charset="0"/>
                <a:cs typeface="Times New Roman" panose="02020603050405020304" pitchFamily="18" charset="0"/>
              </a:rPr>
              <a:t>缺失</a:t>
            </a:r>
          </a:p>
        </p:txBody>
      </p:sp>
    </p:spTree>
    <p:extLst>
      <p:ext uri="{BB962C8B-B14F-4D97-AF65-F5344CB8AC3E}">
        <p14:creationId xmlns:p14="http://schemas.microsoft.com/office/powerpoint/2010/main" val="2158482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70" y="144145"/>
            <a:ext cx="5214966" cy="628015"/>
          </a:xfrm>
        </p:spPr>
        <p:txBody>
          <a:bodyPr/>
          <a:lstStyle/>
          <a:p>
            <a:r>
              <a:rPr lang="zh-CN" altLang="en-US" dirty="0" smtClean="0">
                <a:latin typeface="+mj-ea"/>
                <a:ea typeface="+mj-ea"/>
              </a:rPr>
              <a:t>流程化体验</a:t>
            </a:r>
            <a:endParaRPr lang="zh-CN" altLang="en-US" dirty="0">
              <a:latin typeface="+mj-ea"/>
              <a:ea typeface="+mj-ea"/>
            </a:endParaRPr>
          </a:p>
        </p:txBody>
      </p:sp>
      <p:pic>
        <p:nvPicPr>
          <p:cNvPr id="3" name="内容占位符 14" descr="图片3"/>
          <p:cNvPicPr>
            <a:picLocks noChangeAspect="1"/>
          </p:cNvPicPr>
          <p:nvPr/>
        </p:nvPicPr>
        <p:blipFill>
          <a:blip r:embed="rId4"/>
          <a:stretch>
            <a:fillRect/>
          </a:stretch>
        </p:blipFill>
        <p:spPr>
          <a:xfrm>
            <a:off x="8531383" y="1162872"/>
            <a:ext cx="3567122" cy="1874689"/>
          </a:xfrm>
          <a:prstGeom prst="rect">
            <a:avLst/>
          </a:prstGeom>
        </p:spPr>
      </p:pic>
      <p:sp>
        <p:nvSpPr>
          <p:cNvPr id="12" name="内容占位符 10"/>
          <p:cNvSpPr txBox="1"/>
          <p:nvPr/>
        </p:nvSpPr>
        <p:spPr>
          <a:xfrm>
            <a:off x="8886511" y="3789285"/>
            <a:ext cx="3027045" cy="1916476"/>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打通方案内部联系</a:t>
            </a:r>
            <a:endParaRPr lang="en-US" altLang="zh-CN" sz="2300" dirty="0" smtClean="0">
              <a:solidFill>
                <a:schemeClr val="bg1"/>
              </a:solidFill>
              <a:latin typeface="方正兰亭纤黑_GBK" panose="02000000000000000000" pitchFamily="2" charset="-122"/>
              <a:ea typeface="方正兰亭纤黑_GBK" panose="02000000000000000000" pitchFamily="2" charset="-122"/>
              <a:cs typeface="+mn-ea"/>
              <a:sym typeface="+mn-lt"/>
            </a:endParaRPr>
          </a:p>
          <a:p>
            <a:pPr marL="0" indent="0">
              <a:lnSpc>
                <a:spcPct val="150000"/>
              </a:lnSpc>
              <a:buFont typeface="Arial" panose="020B0604020202020204" pitchFamily="34" charset="0"/>
              <a:buNone/>
            </a:pPr>
            <a:r>
              <a:rPr lang="zh-CN" altLang="en-US" sz="2300" dirty="0" smtClean="0">
                <a:solidFill>
                  <a:schemeClr val="bg1"/>
                </a:solidFill>
                <a:latin typeface="方正兰亭纤黑_GBK" panose="02000000000000000000" pitchFamily="2" charset="-122"/>
                <a:ea typeface="方正兰亭纤黑_GBK" panose="02000000000000000000" pitchFamily="2" charset="-122"/>
                <a:cs typeface="+mn-ea"/>
                <a:sym typeface="+mn-lt"/>
              </a:rPr>
              <a:t>用软件界面展现</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巡检结果</a:t>
            </a:r>
            <a:endParaRPr lang="zh-CN" altLang="en-US" sz="2300" dirty="0">
              <a:solidFill>
                <a:schemeClr val="bg1"/>
              </a:solidFill>
              <a:latin typeface="方正兰亭纤黑_GBK" panose="02000000000000000000" pitchFamily="2" charset="-122"/>
              <a:ea typeface="方正兰亭纤黑_GBK" panose="02000000000000000000" pitchFamily="2" charset="-122"/>
              <a:cs typeface="+mn-ea"/>
              <a:sym typeface="+mn-lt"/>
            </a:endParaRPr>
          </a:p>
        </p:txBody>
      </p:sp>
      <p:sp>
        <p:nvSpPr>
          <p:cNvPr id="15" name="矩形 14"/>
          <p:cNvSpPr/>
          <p:nvPr/>
        </p:nvSpPr>
        <p:spPr>
          <a:xfrm>
            <a:off x="8886511" y="3327245"/>
            <a:ext cx="2856865"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用户界面反馈缺陷</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6" name="图片 15" descr="SharedScreenshot2"/>
          <p:cNvPicPr>
            <a:picLocks noChangeAspect="1"/>
          </p:cNvPicPr>
          <p:nvPr/>
        </p:nvPicPr>
        <p:blipFill>
          <a:blip r:embed="rId5"/>
          <a:srcRect l="-76" t="18249" r="20082" b="10965"/>
          <a:stretch>
            <a:fillRect/>
          </a:stretch>
        </p:blipFill>
        <p:spPr>
          <a:xfrm>
            <a:off x="366306" y="1158765"/>
            <a:ext cx="3420386" cy="1878796"/>
          </a:xfrm>
          <a:prstGeom prst="rect">
            <a:avLst/>
          </a:prstGeom>
        </p:spPr>
      </p:pic>
      <p:sp>
        <p:nvSpPr>
          <p:cNvPr id="17" name="文本框 16"/>
          <p:cNvSpPr txBox="1"/>
          <p:nvPr/>
        </p:nvSpPr>
        <p:spPr>
          <a:xfrm>
            <a:off x="393548" y="3788910"/>
            <a:ext cx="3587856" cy="2163349"/>
          </a:xfrm>
          <a:prstGeom prst="rect">
            <a:avLst/>
          </a:prstGeom>
          <a:noFill/>
        </p:spPr>
        <p:txBody>
          <a:bodyPr wrap="square" rtlCol="0">
            <a:spAutoFit/>
          </a:bodyPr>
          <a:lstStyle/>
          <a:p>
            <a:pPr>
              <a:lnSpc>
                <a:spcPct val="150000"/>
              </a:lnSpc>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用户</a:t>
            </a: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通过软件</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选择本次巡检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路径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a:lnSpc>
                <a:spcPct val="150000"/>
              </a:lnSpc>
            </a:pPr>
            <a:r>
              <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rPr>
              <a:t>无人机收到指令后</a:t>
            </a: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按照</a:t>
            </a:r>
            <a:r>
              <a:rPr lang="zh-CN" altLang="en-US" sz="2300" dirty="0">
                <a:solidFill>
                  <a:schemeClr val="accent4"/>
                </a:solidFill>
                <a:latin typeface="方正兰亭纤黑_GBK" panose="02000000000000000000" pitchFamily="2" charset="-122"/>
                <a:ea typeface="方正兰亭纤黑_GBK" panose="02000000000000000000" pitchFamily="2" charset="-122"/>
                <a:cs typeface="+mn-ea"/>
                <a:sym typeface="+mn-lt"/>
              </a:rPr>
              <a:t>指定路径巡检</a:t>
            </a:r>
            <a:r>
              <a:rPr lang="zh-CN" altLang="en-US" sz="2300" dirty="0" smtClean="0">
                <a:solidFill>
                  <a:schemeClr val="accent4"/>
                </a:solidFill>
                <a:latin typeface="方正兰亭纤黑_GBK" panose="02000000000000000000" pitchFamily="2" charset="-122"/>
                <a:ea typeface="方正兰亭纤黑_GBK" panose="02000000000000000000" pitchFamily="2" charset="-122"/>
                <a:cs typeface="+mn-ea"/>
                <a:sym typeface="+mn-lt"/>
              </a:rPr>
              <a:t>线路</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18" name="矩形 17"/>
          <p:cNvSpPr/>
          <p:nvPr/>
        </p:nvSpPr>
        <p:spPr>
          <a:xfrm>
            <a:off x="751163" y="3327245"/>
            <a:ext cx="2086190" cy="461665"/>
          </a:xfrm>
          <a:prstGeom prst="rect">
            <a:avLst/>
          </a:prstGeom>
          <a:noFill/>
        </p:spPr>
        <p:txBody>
          <a:bodyPr wrap="square" lIns="91440" tIns="45720" rIns="91440" bIns="45720">
            <a:spAutoFit/>
          </a:bodyPr>
          <a:lstStyle/>
          <a:p>
            <a:pPr algn="ctr"/>
            <a:r>
              <a:rPr lang="zh-CN" altLang="en-US" sz="2400" b="1" spc="50" dirty="0" smtClean="0">
                <a:ln w="9525" cmpd="sng">
                  <a:solidFill>
                    <a:schemeClr val="accent1"/>
                  </a:solidFill>
                  <a:prstDash val="solid"/>
                </a:ln>
                <a:solidFill>
                  <a:srgbClr val="70AD47">
                    <a:tint val="1000"/>
                  </a:srgbClr>
                </a:solidFill>
                <a:effectLst>
                  <a:glow rad="38100">
                    <a:schemeClr val="accent1">
                      <a:alpha val="40000"/>
                    </a:schemeClr>
                  </a:glow>
                </a:effectLst>
              </a:rPr>
              <a:t>路径规划软件</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9"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472632" y="1158765"/>
            <a:ext cx="3372811" cy="1878796"/>
          </a:xfrm>
          <a:prstGeom prst="rect">
            <a:avLst/>
          </a:prstGeom>
          <a:noFill/>
          <a:ln>
            <a:noFill/>
          </a:ln>
        </p:spPr>
      </p:pic>
      <p:sp>
        <p:nvSpPr>
          <p:cNvPr id="20" name="矩形 19"/>
          <p:cNvSpPr/>
          <p:nvPr/>
        </p:nvSpPr>
        <p:spPr>
          <a:xfrm>
            <a:off x="5052905" y="3327245"/>
            <a:ext cx="2086190" cy="461665"/>
          </a:xfrm>
          <a:prstGeom prst="rect">
            <a:avLst/>
          </a:prstGeom>
          <a:noFill/>
        </p:spPr>
        <p:txBody>
          <a:bodyPr wrap="square" lIns="91440" tIns="45720" rIns="91440" bIns="45720">
            <a:spAutoFit/>
          </a:bodyPr>
          <a:lstStyle/>
          <a:p>
            <a:pPr algn="ctr"/>
            <a:r>
              <a:rPr lang="zh-CN" altLang="en-US" sz="2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车载无人机库</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矩形 20"/>
          <p:cNvSpPr/>
          <p:nvPr>
            <p:custDataLst>
              <p:tags r:id="rId1"/>
            </p:custDataLst>
          </p:nvPr>
        </p:nvSpPr>
        <p:spPr>
          <a:xfrm>
            <a:off x="4472631" y="4104462"/>
            <a:ext cx="3372811" cy="15482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latinLnBrk="1">
              <a:lnSpc>
                <a:spcPct val="150000"/>
              </a:lnSpc>
              <a:spcBef>
                <a:spcPts val="0"/>
              </a:spcBef>
              <a:spcAft>
                <a:spcPts val="0"/>
              </a:spcAft>
              <a:buClr>
                <a:schemeClr val="tx1"/>
              </a:buClr>
              <a:buSzPct val="100000"/>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量身适配电力皮卡车，车到即用</a:t>
            </a:r>
            <a:endParaRPr lang="en-US" altLang="zh-CN"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a:p>
            <a:pPr marL="0" lvl="0" indent="0" algn="just" latinLnBrk="1">
              <a:lnSpc>
                <a:spcPct val="150000"/>
              </a:lnSpc>
              <a:spcBef>
                <a:spcPts val="0"/>
              </a:spcBef>
              <a:spcAft>
                <a:spcPts val="0"/>
              </a:spcAft>
              <a:buClr>
                <a:schemeClr val="tx1"/>
              </a:buClr>
              <a:buSzPct val="100000"/>
              <a:buNone/>
              <a:defRPr/>
            </a:pPr>
            <a:r>
              <a:rPr lang="zh-CN" altLang="en-US" sz="2300" dirty="0" smtClean="0">
                <a:solidFill>
                  <a:schemeClr val="bg2"/>
                </a:solidFill>
                <a:latin typeface="方正兰亭纤黑_GBK" panose="02000000000000000000" pitchFamily="2" charset="-122"/>
                <a:ea typeface="方正兰亭纤黑_GBK" panose="02000000000000000000" pitchFamily="2" charset="-122"/>
                <a:cs typeface="+mn-ea"/>
                <a:sym typeface="+mn-lt"/>
              </a:rPr>
              <a:t>自动更换电池解决续航问题扩大作业半径</a:t>
            </a:r>
            <a:endParaRPr lang="zh-CN" altLang="en-US" sz="2300" dirty="0">
              <a:solidFill>
                <a:schemeClr val="bg2"/>
              </a:solidFill>
              <a:latin typeface="方正兰亭纤黑_GBK" panose="02000000000000000000" pitchFamily="2" charset="-122"/>
              <a:ea typeface="方正兰亭纤黑_GBK" panose="02000000000000000000" pitchFamily="2" charset="-122"/>
              <a:cs typeface="+mn-ea"/>
              <a:sym typeface="+mn-lt"/>
            </a:endParaRPr>
          </a:p>
        </p:txBody>
      </p:sp>
      <p:sp>
        <p:nvSpPr>
          <p:cNvPr id="4" name="文本框 3"/>
          <p:cNvSpPr txBox="1"/>
          <p:nvPr/>
        </p:nvSpPr>
        <p:spPr>
          <a:xfrm>
            <a:off x="2650703" y="6267811"/>
            <a:ext cx="7487929" cy="830997"/>
          </a:xfrm>
          <a:prstGeom prst="rect">
            <a:avLst/>
          </a:prstGeom>
          <a:noFill/>
        </p:spPr>
        <p:txBody>
          <a:bodyPr wrap="square" rtlCol="0">
            <a:spAutoFit/>
          </a:bodyPr>
          <a:lstStyle/>
          <a:p>
            <a:pPr algn="ctr"/>
            <a:r>
              <a:rPr lang="zh-CN" altLang="en-US" sz="2400" dirty="0">
                <a:solidFill>
                  <a:schemeClr val="bg1"/>
                </a:solidFill>
                <a:cs typeface="+mn-ea"/>
                <a:sym typeface="+mn-lt"/>
              </a:rPr>
              <a:t>多项技术保证</a:t>
            </a:r>
            <a:r>
              <a:rPr lang="zh-CN" altLang="en-US" sz="2400" dirty="0" smtClean="0">
                <a:solidFill>
                  <a:schemeClr val="bg1"/>
                </a:solidFill>
                <a:cs typeface="+mn-ea"/>
                <a:sym typeface="+mn-lt"/>
              </a:rPr>
              <a:t>用户</a:t>
            </a:r>
            <a:r>
              <a:rPr lang="zh-CN" altLang="en-US" sz="2400" dirty="0" smtClean="0">
                <a:solidFill>
                  <a:schemeClr val="accent4"/>
                </a:solidFill>
                <a:cs typeface="+mn-ea"/>
                <a:sym typeface="+mn-lt"/>
              </a:rPr>
              <a:t>降维操作、便捷工作</a:t>
            </a:r>
            <a:endParaRPr lang="zh-CN" altLang="en-US" sz="2400" b="1" dirty="0">
              <a:solidFill>
                <a:schemeClr val="accent4"/>
              </a:solidFill>
              <a:cs typeface="+mn-ea"/>
              <a:sym typeface="+mn-lt"/>
            </a:endParaRPr>
          </a:p>
          <a:p>
            <a:pPr algn="ctr"/>
            <a:endParaRPr lang="zh-CN" altLang="en-US" sz="2400" dirty="0"/>
          </a:p>
        </p:txBody>
      </p:sp>
    </p:spTree>
    <p:extLst>
      <p:ext uri="{BB962C8B-B14F-4D97-AF65-F5344CB8AC3E}">
        <p14:creationId xmlns:p14="http://schemas.microsoft.com/office/powerpoint/2010/main" val="97229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检修车"/>
          <p:cNvPicPr>
            <a:picLocks noChangeAspect="1"/>
          </p:cNvPicPr>
          <p:nvPr>
            <p:custDataLst>
              <p:tags r:id="rId1"/>
            </p:custDataLst>
          </p:nvPr>
        </p:nvPicPr>
        <p:blipFill>
          <a:blip r:embed="rId4"/>
          <a:stretch>
            <a:fillRect/>
          </a:stretch>
        </p:blipFill>
        <p:spPr>
          <a:xfrm>
            <a:off x="6702425" y="1403985"/>
            <a:ext cx="2472690" cy="1528445"/>
          </a:xfrm>
          <a:prstGeom prst="rect">
            <a:avLst/>
          </a:prstGeom>
        </p:spPr>
      </p:pic>
      <p:pic>
        <p:nvPicPr>
          <p:cNvPr id="21" name="图片 21"/>
          <p:cNvPicPr>
            <a:picLocks noChangeAspect="1" noChangeArrowheads="1"/>
          </p:cNvPicPr>
          <p:nvPr/>
        </p:nvPicPr>
        <p:blipFill>
          <a:blip r:embed="rId5" cstate="print">
            <a:lum contrast="-12000"/>
            <a:extLst>
              <a:ext uri="{28A0092B-C50C-407E-A947-70E740481C1C}">
                <a14:useLocalDpi xmlns:a14="http://schemas.microsoft.com/office/drawing/2010/main" val="0"/>
              </a:ext>
            </a:extLst>
          </a:blip>
          <a:srcRect l="672" t="14774"/>
          <a:stretch>
            <a:fillRect/>
          </a:stretch>
        </p:blipFill>
        <p:spPr>
          <a:xfrm>
            <a:off x="6703060" y="3103245"/>
            <a:ext cx="2472055" cy="1527810"/>
          </a:xfrm>
          <a:prstGeom prst="rect">
            <a:avLst/>
          </a:prstGeom>
          <a:noFill/>
          <a:ln>
            <a:noFill/>
          </a:ln>
        </p:spPr>
      </p:pic>
      <p:pic>
        <p:nvPicPr>
          <p:cNvPr id="15" name="图片 14" descr="timg"/>
          <p:cNvPicPr>
            <a:picLocks noChangeAspect="1"/>
          </p:cNvPicPr>
          <p:nvPr/>
        </p:nvPicPr>
        <p:blipFill>
          <a:blip r:embed="rId6"/>
          <a:stretch>
            <a:fillRect/>
          </a:stretch>
        </p:blipFill>
        <p:spPr>
          <a:xfrm>
            <a:off x="2828925" y="1403985"/>
            <a:ext cx="2471420" cy="1528445"/>
          </a:xfrm>
          <a:prstGeom prst="rect">
            <a:avLst/>
          </a:prstGeom>
        </p:spPr>
      </p:pic>
      <p:pic>
        <p:nvPicPr>
          <p:cNvPr id="16" name="图片 15" descr="timg"/>
          <p:cNvPicPr>
            <a:picLocks noChangeAspect="1"/>
          </p:cNvPicPr>
          <p:nvPr/>
        </p:nvPicPr>
        <p:blipFill>
          <a:blip r:embed="rId7"/>
          <a:stretch>
            <a:fillRect/>
          </a:stretch>
        </p:blipFill>
        <p:spPr>
          <a:xfrm>
            <a:off x="2828925" y="4825365"/>
            <a:ext cx="2473325" cy="1528445"/>
          </a:xfrm>
          <a:prstGeom prst="rect">
            <a:avLst/>
          </a:prstGeom>
        </p:spPr>
      </p:pic>
      <p:sp>
        <p:nvSpPr>
          <p:cNvPr id="20" name="矩形 19"/>
          <p:cNvSpPr/>
          <p:nvPr/>
        </p:nvSpPr>
        <p:spPr>
          <a:xfrm>
            <a:off x="6703060" y="4826000"/>
            <a:ext cx="2472690" cy="15278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medium_1f81e8a0-2e74-4a95-8bb1-4b6642d547f0"/>
          <p:cNvPicPr>
            <a:picLocks noChangeAspect="1"/>
          </p:cNvPicPr>
          <p:nvPr/>
        </p:nvPicPr>
        <p:blipFill>
          <a:blip r:embed="rId8">
            <a:lum bright="12000"/>
          </a:blip>
          <a:stretch>
            <a:fillRect/>
          </a:stretch>
        </p:blipFill>
        <p:spPr>
          <a:xfrm>
            <a:off x="6488430" y="4378960"/>
            <a:ext cx="2900680" cy="2378710"/>
          </a:xfrm>
          <a:prstGeom prst="rect">
            <a:avLst/>
          </a:prstGeom>
        </p:spPr>
      </p:pic>
      <p:pic>
        <p:nvPicPr>
          <p:cNvPr id="24" name="图片 23"/>
          <p:cNvPicPr>
            <a:picLocks noChangeAspect="1"/>
          </p:cNvPicPr>
          <p:nvPr/>
        </p:nvPicPr>
        <p:blipFill>
          <a:blip r:embed="rId9"/>
          <a:stretch>
            <a:fillRect/>
          </a:stretch>
        </p:blipFill>
        <p:spPr>
          <a:xfrm>
            <a:off x="2828925" y="3103245"/>
            <a:ext cx="2471420" cy="1527175"/>
          </a:xfrm>
          <a:prstGeom prst="rect">
            <a:avLst/>
          </a:prstGeom>
        </p:spPr>
      </p:pic>
      <p:sp>
        <p:nvSpPr>
          <p:cNvPr id="26" name="矩形 25"/>
          <p:cNvSpPr/>
          <p:nvPr/>
        </p:nvSpPr>
        <p:spPr>
          <a:xfrm>
            <a:off x="5300345" y="205105"/>
            <a:ext cx="1402080" cy="1198880"/>
          </a:xfrm>
          <a:prstGeom prst="rect">
            <a:avLst/>
          </a:prstGeom>
          <a:noFill/>
          <a:ln>
            <a:noFill/>
          </a:ln>
        </p:spPr>
        <p:txBody>
          <a:bodyPr wrap="non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VS</a:t>
            </a:r>
          </a:p>
        </p:txBody>
      </p:sp>
      <p:sp>
        <p:nvSpPr>
          <p:cNvPr id="28" name="圆角矩形 27"/>
          <p:cNvSpPr/>
          <p:nvPr/>
        </p:nvSpPr>
        <p:spPr>
          <a:xfrm>
            <a:off x="447040" y="128841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47040" y="3011805"/>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47040" y="4712970"/>
            <a:ext cx="11265535" cy="1711325"/>
          </a:xfrm>
          <a:prstGeom prst="roundRect">
            <a:avLst/>
          </a:prstGeom>
          <a:noFill/>
          <a:ln w="19050">
            <a:solidFill>
              <a:schemeClr val="accent4"/>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30"/>
          <p:cNvSpPr>
            <a:spLocks noGrp="1"/>
          </p:cNvSpPr>
          <p:nvPr>
            <p:ph sz="half" idx="1"/>
          </p:nvPr>
        </p:nvSpPr>
        <p:spPr>
          <a:xfrm>
            <a:off x="588645" y="1644650"/>
            <a:ext cx="2098675" cy="1287780"/>
          </a:xfrm>
        </p:spPr>
        <p:txBody>
          <a:bodyPr>
            <a:normAutofit fontScale="92500"/>
          </a:bodyPr>
          <a:lstStyle/>
          <a:p>
            <a:pPr marL="0" indent="0">
              <a:lnSpc>
                <a:spcPts val="2260"/>
              </a:lnSpc>
              <a:buNone/>
            </a:pPr>
            <a:r>
              <a:rPr sz="1800" dirty="0">
                <a:solidFill>
                  <a:schemeClr val="bg1"/>
                </a:solidFill>
                <a:latin typeface="Adobe 黑体 Std R" panose="020B0400000000000000" charset="-122"/>
                <a:ea typeface="Adobe 黑体 Std R" panose="020B0400000000000000" charset="-122"/>
                <a:sym typeface="+mn-ea"/>
              </a:rPr>
              <a:t>固定机库需长期部署在巡检现场，</a:t>
            </a:r>
            <a:r>
              <a:rPr sz="1800" dirty="0">
                <a:solidFill>
                  <a:schemeClr val="accent4"/>
                </a:solidFill>
                <a:latin typeface="Adobe 黑体 Std R" panose="020B0400000000000000" charset="-122"/>
                <a:ea typeface="Adobe 黑体 Std R" panose="020B0400000000000000" charset="-122"/>
                <a:sym typeface="+mn-ea"/>
              </a:rPr>
              <a:t>易损坏</a:t>
            </a:r>
            <a:r>
              <a:rPr sz="1800" dirty="0">
                <a:solidFill>
                  <a:schemeClr val="bg1"/>
                </a:solidFill>
                <a:latin typeface="Adobe 黑体 Std R" panose="020B0400000000000000" charset="-122"/>
                <a:ea typeface="Adobe 黑体 Std R" panose="020B0400000000000000" charset="-122"/>
                <a:sym typeface="+mn-ea"/>
              </a:rPr>
              <a:t>，</a:t>
            </a:r>
            <a:r>
              <a:rPr sz="1800" dirty="0">
                <a:solidFill>
                  <a:schemeClr val="accent4"/>
                </a:solidFill>
                <a:latin typeface="Adobe 黑体 Std R" panose="020B0400000000000000" charset="-122"/>
                <a:ea typeface="Adobe 黑体 Std R" panose="020B0400000000000000" charset="-122"/>
                <a:sym typeface="+mn-ea"/>
              </a:rPr>
              <a:t>成本高</a:t>
            </a:r>
            <a:endParaRPr lang="zh-CN" altLang="en-US" sz="1800" dirty="0">
              <a:solidFill>
                <a:schemeClr val="accent4"/>
              </a:solidFill>
            </a:endParaRPr>
          </a:p>
          <a:p>
            <a:pPr>
              <a:lnSpc>
                <a:spcPts val="2260"/>
              </a:lnSpc>
            </a:pPr>
            <a:endParaRPr lang="zh-CN" altLang="en-US" sz="1800" dirty="0"/>
          </a:p>
        </p:txBody>
      </p:sp>
      <p:sp>
        <p:nvSpPr>
          <p:cNvPr id="4" name="标题 3"/>
          <p:cNvSpPr>
            <a:spLocks noGrp="1"/>
          </p:cNvSpPr>
          <p:nvPr>
            <p:ph type="title"/>
          </p:nvPr>
        </p:nvSpPr>
        <p:spPr>
          <a:xfrm>
            <a:off x="218440" y="123825"/>
            <a:ext cx="4570095" cy="628015"/>
          </a:xfrm>
        </p:spPr>
        <p:txBody>
          <a:bodyPr/>
          <a:lstStyle/>
          <a:p>
            <a:r>
              <a:rPr lang="zh-CN" altLang="en-US" dirty="0" smtClean="0">
                <a:latin typeface="+mj-ea"/>
                <a:ea typeface="+mj-ea"/>
              </a:rPr>
              <a:t>竞</a:t>
            </a:r>
            <a:r>
              <a:rPr lang="zh-CN" altLang="en-US" dirty="0">
                <a:latin typeface="+mj-ea"/>
                <a:ea typeface="+mj-ea"/>
              </a:rPr>
              <a:t>品分析</a:t>
            </a:r>
          </a:p>
        </p:txBody>
      </p:sp>
      <p:sp>
        <p:nvSpPr>
          <p:cNvPr id="32" name="文本框 31"/>
          <p:cNvSpPr txBox="1"/>
          <p:nvPr/>
        </p:nvSpPr>
        <p:spPr>
          <a:xfrm>
            <a:off x="9334500" y="1463675"/>
            <a:ext cx="2180590" cy="92202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车载无人机库随到随用，</a:t>
            </a:r>
            <a:r>
              <a:rPr lang="zh-CN" altLang="en-US">
                <a:solidFill>
                  <a:schemeClr val="accent4"/>
                </a:solidFill>
                <a:latin typeface="Adobe 黑体 Std R" panose="020B0400000000000000" charset="-122"/>
                <a:ea typeface="Adobe 黑体 Std R" panose="020B0400000000000000" charset="-122"/>
              </a:rPr>
              <a:t>成本低</a:t>
            </a:r>
            <a:r>
              <a:rPr lang="zh-CN" altLang="en-US">
                <a:solidFill>
                  <a:schemeClr val="bg1"/>
                </a:solidFill>
                <a:latin typeface="Adobe 黑体 Std R" panose="020B0400000000000000" charset="-122"/>
                <a:ea typeface="Adobe 黑体 Std R" panose="020B0400000000000000" charset="-122"/>
              </a:rPr>
              <a:t>，</a:t>
            </a:r>
            <a:r>
              <a:rPr lang="zh-CN" altLang="en-US">
                <a:solidFill>
                  <a:schemeClr val="accent4"/>
                </a:solidFill>
                <a:latin typeface="Adobe 黑体 Std R" panose="020B0400000000000000" charset="-122"/>
                <a:ea typeface="Adobe 黑体 Std R" panose="020B0400000000000000" charset="-122"/>
              </a:rPr>
              <a:t>易维护</a:t>
            </a:r>
          </a:p>
        </p:txBody>
      </p:sp>
      <p:sp>
        <p:nvSpPr>
          <p:cNvPr id="39" name="内容占位符 30"/>
          <p:cNvSpPr>
            <a:spLocks noGrp="1"/>
          </p:cNvSpPr>
          <p:nvPr/>
        </p:nvSpPr>
        <p:spPr>
          <a:xfrm>
            <a:off x="570865" y="3383915"/>
            <a:ext cx="2098675" cy="128778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仅缺陷图片做为反馈结果，</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效率低</a:t>
            </a:r>
            <a:r>
              <a:rPr sz="1800" dirty="0">
                <a:solidFill>
                  <a:schemeClr val="bg1"/>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a:t>
            </a:r>
            <a:r>
              <a:rPr sz="1800" dirty="0">
                <a:solidFill>
                  <a:schemeClr val="accent4"/>
                </a:solidFill>
                <a:effectLst>
                  <a:outerShdw blurRad="38100" dist="25400" dir="5400000" algn="ctr" rotWithShape="0">
                    <a:srgbClr val="6E747A">
                      <a:alpha val="43000"/>
                    </a:srgbClr>
                  </a:outerShdw>
                </a:effectLst>
                <a:latin typeface="Adobe 黑体 Std R" panose="020B0400000000000000" charset="-122"/>
                <a:ea typeface="Adobe 黑体 Std R" panose="020B0400000000000000" charset="-122"/>
                <a:sym typeface="+mn-ea"/>
              </a:rPr>
              <a:t>用户体验差</a:t>
            </a:r>
            <a:endParaRPr lang="zh-CN" altLang="en-US" sz="1800" dirty="0">
              <a:solidFill>
                <a:schemeClr val="accent4"/>
              </a:solidFill>
            </a:endParaRPr>
          </a:p>
          <a:p>
            <a:endParaRPr lang="zh-CN" altLang="en-US" sz="1800" dirty="0"/>
          </a:p>
        </p:txBody>
      </p:sp>
      <p:sp>
        <p:nvSpPr>
          <p:cNvPr id="43" name="内容占位符 30"/>
          <p:cNvSpPr>
            <a:spLocks noGrp="1"/>
          </p:cNvSpPr>
          <p:nvPr/>
        </p:nvSpPr>
        <p:spPr>
          <a:xfrm>
            <a:off x="548957" y="5006975"/>
            <a:ext cx="2098675" cy="1499235"/>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sz="1800" dirty="0">
                <a:solidFill>
                  <a:schemeClr val="bg1"/>
                </a:solidFill>
                <a:latin typeface="Adobe 黑体 Std R" panose="020B0400000000000000" charset="-122"/>
                <a:ea typeface="Adobe 黑体 Std R" panose="020B0400000000000000" charset="-122"/>
                <a:sym typeface="+mn-ea"/>
              </a:rPr>
              <a:t>采用云计算方式支持人工智能计算，</a:t>
            </a:r>
            <a:r>
              <a:rPr sz="1800" dirty="0">
                <a:solidFill>
                  <a:schemeClr val="accent4"/>
                </a:solidFill>
                <a:latin typeface="Adobe 黑体 Std R" panose="020B0400000000000000" charset="-122"/>
                <a:ea typeface="Adobe 黑体 Std R" panose="020B0400000000000000" charset="-122"/>
                <a:sym typeface="+mn-ea"/>
              </a:rPr>
              <a:t>完全依赖网络信号</a:t>
            </a:r>
            <a:endParaRPr lang="zh-CN" altLang="en-US" sz="1800" dirty="0">
              <a:solidFill>
                <a:schemeClr val="accent4"/>
              </a:solidFill>
              <a:latin typeface="Adobe 黑体 Std R" panose="020B0400000000000000" charset="-122"/>
              <a:ea typeface="Adobe 黑体 Std R" panose="020B0400000000000000" charset="-122"/>
              <a:sym typeface="+mn-ea"/>
            </a:endParaRPr>
          </a:p>
        </p:txBody>
      </p:sp>
      <p:sp>
        <p:nvSpPr>
          <p:cNvPr id="44" name="文本框 43"/>
          <p:cNvSpPr txBox="1"/>
          <p:nvPr/>
        </p:nvSpPr>
        <p:spPr>
          <a:xfrm>
            <a:off x="9334500" y="3268345"/>
            <a:ext cx="2094230" cy="1198880"/>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rPr>
              <a:t>利用深度学习算法</a:t>
            </a:r>
            <a:r>
              <a:rPr lang="zh-CN" altLang="en-US">
                <a:solidFill>
                  <a:schemeClr val="accent4"/>
                </a:solidFill>
                <a:latin typeface="Adobe 黑体 Std R" panose="020B0400000000000000" charset="-122"/>
                <a:ea typeface="Adobe 黑体 Std R" panose="020B0400000000000000" charset="-122"/>
              </a:rPr>
              <a:t>自动分类并命名，</a:t>
            </a:r>
            <a:r>
              <a:rPr lang="zh-CN" altLang="en-US">
                <a:solidFill>
                  <a:schemeClr val="accent4"/>
                </a:solidFill>
                <a:latin typeface="Adobe 黑体 Std R" panose="020B0400000000000000" charset="-122"/>
                <a:ea typeface="Adobe 黑体 Std R" panose="020B0400000000000000" charset="-122"/>
                <a:sym typeface="+mn-ea"/>
              </a:rPr>
              <a:t>生成缺陷报表</a:t>
            </a:r>
            <a:r>
              <a:rPr lang="zh-CN" altLang="en-US">
                <a:solidFill>
                  <a:schemeClr val="bg1"/>
                </a:solidFill>
                <a:latin typeface="Adobe 黑体 Std R" panose="020B0400000000000000" charset="-122"/>
                <a:ea typeface="Adobe 黑体 Std R" panose="020B0400000000000000" charset="-122"/>
                <a:sym typeface="+mn-ea"/>
              </a:rPr>
              <a:t>，</a:t>
            </a:r>
            <a:r>
              <a:rPr lang="zh-CN" altLang="en-US">
                <a:solidFill>
                  <a:schemeClr val="bg2"/>
                </a:solidFill>
                <a:latin typeface="Adobe 黑体 Std R" panose="020B0400000000000000" charset="-122"/>
                <a:ea typeface="Adobe 黑体 Std R" panose="020B0400000000000000" charset="-122"/>
                <a:sym typeface="+mn-ea"/>
              </a:rPr>
              <a:t>流程简洁</a:t>
            </a:r>
          </a:p>
        </p:txBody>
      </p:sp>
      <p:sp>
        <p:nvSpPr>
          <p:cNvPr id="45" name="文本框 44"/>
          <p:cNvSpPr txBox="1"/>
          <p:nvPr/>
        </p:nvSpPr>
        <p:spPr>
          <a:xfrm>
            <a:off x="9334500" y="4830445"/>
            <a:ext cx="2094230" cy="1476375"/>
          </a:xfrm>
          <a:prstGeom prst="rect">
            <a:avLst/>
          </a:prstGeom>
          <a:noFill/>
        </p:spPr>
        <p:txBody>
          <a:bodyPr wrap="square" rtlCol="0">
            <a:spAutoFit/>
          </a:bodyPr>
          <a:lstStyle/>
          <a:p>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搭载妙算</a:t>
            </a:r>
            <a:r>
              <a:rPr lang="en-US" altLang="zh-CN">
                <a:solidFill>
                  <a:schemeClr val="bg1"/>
                </a:solidFill>
                <a:latin typeface="Adobe 黑体 Std R" panose="020B0400000000000000" charset="-122"/>
                <a:ea typeface="Adobe 黑体 Std R" panose="020B0400000000000000" charset="-122"/>
                <a:cs typeface="Adobe 黑体 Std R" panose="020B0400000000000000" charset="-122"/>
                <a:sym typeface="+mn-ea"/>
              </a:rPr>
              <a:t>2</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实现</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边缘计算，</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无需</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网络信号，</a:t>
            </a:r>
            <a:r>
              <a:rPr lang="zh-CN" altLang="en-US">
                <a:solidFill>
                  <a:schemeClr val="bg1"/>
                </a:solidFill>
                <a:latin typeface="Adobe 黑体 Std R" panose="020B0400000000000000" charset="-122"/>
                <a:ea typeface="Adobe 黑体 Std R" panose="020B0400000000000000" charset="-122"/>
                <a:cs typeface="Adobe 黑体 Std R" panose="020B0400000000000000" charset="-122"/>
                <a:sym typeface="+mn-ea"/>
              </a:rPr>
              <a:t>不惧</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网络进攻</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做到高实时</a:t>
            </a:r>
            <a:r>
              <a:rPr lang="zh-CN" altLang="en-US">
                <a:solidFill>
                  <a:schemeClr val="bg2"/>
                </a:solidFill>
                <a:latin typeface="Adobe 黑体 Std R" panose="020B0400000000000000" charset="-122"/>
                <a:ea typeface="Adobe 黑体 Std R" panose="020B0400000000000000" charset="-122"/>
                <a:cs typeface="Adobe 黑体 Std R" panose="020B0400000000000000" charset="-122"/>
                <a:sym typeface="+mn-ea"/>
              </a:rPr>
              <a:t>，</a:t>
            </a:r>
            <a:r>
              <a:rPr lang="zh-CN" altLang="en-US">
                <a:solidFill>
                  <a:schemeClr val="accent4"/>
                </a:solidFill>
                <a:latin typeface="Adobe 黑体 Std R" panose="020B0400000000000000" charset="-122"/>
                <a:ea typeface="Adobe 黑体 Std R" panose="020B0400000000000000" charset="-122"/>
                <a:cs typeface="Adobe 黑体 Std R" panose="020B0400000000000000" charset="-122"/>
                <a:sym typeface="+mn-ea"/>
              </a:rPr>
              <a:t>低能耗</a:t>
            </a:r>
            <a:endParaRPr lang="zh-CN" altLang="en-US">
              <a:solidFill>
                <a:schemeClr val="accent4"/>
              </a:solidFill>
              <a:latin typeface="Adobe 黑体 Std R" panose="020B0400000000000000" charset="-122"/>
              <a:ea typeface="Adobe 黑体 Std R" panose="020B0400000000000000" charset="-122"/>
            </a:endParaRPr>
          </a:p>
        </p:txBody>
      </p:sp>
      <p:sp>
        <p:nvSpPr>
          <p:cNvPr id="2" name="文本框 1"/>
          <p:cNvSpPr txBox="1"/>
          <p:nvPr/>
        </p:nvSpPr>
        <p:spPr>
          <a:xfrm>
            <a:off x="1598295" y="845820"/>
            <a:ext cx="2995295" cy="368300"/>
          </a:xfrm>
          <a:prstGeom prst="rect">
            <a:avLst/>
          </a:prstGeom>
          <a:noFill/>
        </p:spPr>
        <p:txBody>
          <a:bodyPr wrap="square" rtlCol="0">
            <a:spAutoFit/>
          </a:bodyPr>
          <a:lstStyle/>
          <a:p>
            <a:r>
              <a:rPr lang="zh-CN" altLang="en-US">
                <a:solidFill>
                  <a:schemeClr val="bg2"/>
                </a:solidFill>
              </a:rPr>
              <a:t>现有智能巡检产品</a:t>
            </a:r>
          </a:p>
        </p:txBody>
      </p:sp>
      <p:sp>
        <p:nvSpPr>
          <p:cNvPr id="3" name="文本框 2"/>
          <p:cNvSpPr txBox="1"/>
          <p:nvPr/>
        </p:nvSpPr>
        <p:spPr>
          <a:xfrm>
            <a:off x="7531100" y="845820"/>
            <a:ext cx="2995295" cy="368300"/>
          </a:xfrm>
          <a:prstGeom prst="rect">
            <a:avLst/>
          </a:prstGeom>
          <a:noFill/>
        </p:spPr>
        <p:txBody>
          <a:bodyPr wrap="square" rtlCol="0">
            <a:spAutoFit/>
          </a:bodyPr>
          <a:lstStyle/>
          <a:p>
            <a:r>
              <a:rPr lang="zh-CN" altLang="en-US">
                <a:solidFill>
                  <a:schemeClr val="bg2"/>
                </a:solidFill>
              </a:rPr>
              <a:t>我团队智能巡检方案产品</a:t>
            </a:r>
          </a:p>
        </p:txBody>
      </p:sp>
    </p:spTree>
    <p:extLst>
      <p:ext uri="{BB962C8B-B14F-4D97-AF65-F5344CB8AC3E}">
        <p14:creationId xmlns:p14="http://schemas.microsoft.com/office/powerpoint/2010/main" val="897182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144145"/>
            <a:ext cx="2967990" cy="628015"/>
          </a:xfrm>
        </p:spPr>
        <p:txBody>
          <a:bodyPr/>
          <a:lstStyle/>
          <a:p>
            <a:r>
              <a:rPr lang="zh-CN" altLang="en-US" dirty="0">
                <a:latin typeface="+mj-ea"/>
                <a:ea typeface="+mj-ea"/>
              </a:rPr>
              <a:t>现场落地</a:t>
            </a:r>
          </a:p>
        </p:txBody>
      </p:sp>
      <p:pic>
        <p:nvPicPr>
          <p:cNvPr id="4" name="图片 3">
            <a:extLst>
              <a:ext uri="{FF2B5EF4-FFF2-40B4-BE49-F238E27FC236}">
                <a16:creationId xmlns:a16="http://schemas.microsoft.com/office/drawing/2014/main" id="{4E92A302-78BA-48DC-8BA8-D7DDF3116F00}"/>
              </a:ext>
            </a:extLst>
          </p:cNvPr>
          <p:cNvPicPr/>
          <p:nvPr/>
        </p:nvPicPr>
        <p:blipFill rotWithShape="1">
          <a:blip r:embed="rId4">
            <a:extLst>
              <a:ext uri="{28A0092B-C50C-407E-A947-70E740481C1C}">
                <a14:useLocalDpi xmlns:a14="http://schemas.microsoft.com/office/drawing/2010/main" val="0"/>
              </a:ext>
            </a:extLst>
          </a:blip>
          <a:srcRect l="11557" t="12284" r="15076" b="17359"/>
          <a:stretch/>
        </p:blipFill>
        <p:spPr bwMode="auto">
          <a:xfrm>
            <a:off x="905180" y="1305399"/>
            <a:ext cx="3605432" cy="1895348"/>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73222AD1-6A96-4932-90B0-4189B40DE51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180" y="3558454"/>
            <a:ext cx="3605432" cy="1895348"/>
          </a:xfrm>
          <a:prstGeom prst="rect">
            <a:avLst/>
          </a:prstGeom>
          <a:noFill/>
          <a:ln>
            <a:noFill/>
          </a:ln>
        </p:spPr>
      </p:pic>
      <p:sp>
        <p:nvSpPr>
          <p:cNvPr id="8" name="矩形 7">
            <a:extLst>
              <a:ext uri="{FF2B5EF4-FFF2-40B4-BE49-F238E27FC236}">
                <a16:creationId xmlns:a16="http://schemas.microsoft.com/office/drawing/2014/main" id="{ADC95AEB-5017-4BF2-B282-1E15805009C8}"/>
              </a:ext>
            </a:extLst>
          </p:cNvPr>
          <p:cNvSpPr/>
          <p:nvPr/>
        </p:nvSpPr>
        <p:spPr>
          <a:xfrm>
            <a:off x="1941539" y="5885730"/>
            <a:ext cx="1467068" cy="400110"/>
          </a:xfrm>
          <a:prstGeom prst="rect">
            <a:avLst/>
          </a:prstGeom>
        </p:spPr>
        <p:txBody>
          <a:bodyPr wrap="none">
            <a:spAutoFit/>
          </a:bodyPr>
          <a:lstStyle/>
          <a:p>
            <a:r>
              <a:rPr lang="zh-CN" altLang="en-US" sz="2000" kern="0" dirty="0">
                <a:solidFill>
                  <a:schemeClr val="bg1"/>
                </a:solidFill>
                <a:latin typeface="Times New Roman" panose="02020603050405020304" pitchFamily="18" charset="0"/>
                <a:cs typeface="Times New Roman" panose="02020603050405020304" pitchFamily="18" charset="0"/>
              </a:rPr>
              <a:t>甘肃电科院</a:t>
            </a:r>
          </a:p>
        </p:txBody>
      </p:sp>
      <p:sp>
        <p:nvSpPr>
          <p:cNvPr id="9" name="矩形 8">
            <a:extLst>
              <a:ext uri="{FF2B5EF4-FFF2-40B4-BE49-F238E27FC236}">
                <a16:creationId xmlns:a16="http://schemas.microsoft.com/office/drawing/2014/main" id="{EB2EE3AB-2D66-477D-B3B9-64AD65F833E7}"/>
              </a:ext>
            </a:extLst>
          </p:cNvPr>
          <p:cNvSpPr/>
          <p:nvPr/>
        </p:nvSpPr>
        <p:spPr>
          <a:xfrm>
            <a:off x="1589641" y="5462628"/>
            <a:ext cx="2236510" cy="338554"/>
          </a:xfrm>
          <a:prstGeom prst="rect">
            <a:avLst/>
          </a:prstGeom>
        </p:spPr>
        <p:txBody>
          <a:bodyPr wrap="none">
            <a:spAutoFit/>
          </a:bodyPr>
          <a:lstStyle/>
          <a:p>
            <a:r>
              <a:rPr lang="zh-CN" altLang="zh-CN"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塔本体防震锤生锈缺陷</a:t>
            </a:r>
            <a:endParaRPr lang="zh-CN" altLang="en-US" sz="1600" dirty="0">
              <a:solidFill>
                <a:schemeClr val="bg1"/>
              </a:solidFill>
            </a:endParaRPr>
          </a:p>
        </p:txBody>
      </p:sp>
      <p:sp>
        <p:nvSpPr>
          <p:cNvPr id="10" name="矩形 9">
            <a:extLst>
              <a:ext uri="{FF2B5EF4-FFF2-40B4-BE49-F238E27FC236}">
                <a16:creationId xmlns:a16="http://schemas.microsoft.com/office/drawing/2014/main" id="{731E443D-F3B7-48A7-A495-0AD879581F93}"/>
              </a:ext>
            </a:extLst>
          </p:cNvPr>
          <p:cNvSpPr/>
          <p:nvPr/>
        </p:nvSpPr>
        <p:spPr>
          <a:xfrm>
            <a:off x="1872457" y="3219900"/>
            <a:ext cx="2638155" cy="338554"/>
          </a:xfrm>
          <a:prstGeom prst="rect">
            <a:avLst/>
          </a:prstGeom>
        </p:spPr>
        <p:txBody>
          <a:bodyPr wrap="square">
            <a:spAutoFit/>
          </a:bodyPr>
          <a:lstStyle/>
          <a:p>
            <a:r>
              <a:rPr lang="zh-CN" altLang="zh-CN"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塔</a:t>
            </a:r>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销钉锈蚀</a:t>
            </a:r>
            <a:r>
              <a:rPr lang="zh-CN" altLang="zh-CN"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缺陷</a:t>
            </a:r>
            <a:endPar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E6FE0F54-A870-4C28-ADBF-BDA6385600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97710" y="1320064"/>
            <a:ext cx="2534873" cy="1899836"/>
          </a:xfrm>
          <a:prstGeom prst="rect">
            <a:avLst/>
          </a:prstGeom>
        </p:spPr>
      </p:pic>
      <p:sp>
        <p:nvSpPr>
          <p:cNvPr id="14" name="矩形 13">
            <a:extLst>
              <a:ext uri="{FF2B5EF4-FFF2-40B4-BE49-F238E27FC236}">
                <a16:creationId xmlns:a16="http://schemas.microsoft.com/office/drawing/2014/main" id="{179F3789-E30C-4ACE-843B-5A438DE9F73C}"/>
              </a:ext>
            </a:extLst>
          </p:cNvPr>
          <p:cNvSpPr/>
          <p:nvPr/>
        </p:nvSpPr>
        <p:spPr>
          <a:xfrm>
            <a:off x="5300435" y="5888360"/>
            <a:ext cx="1723549" cy="400110"/>
          </a:xfrm>
          <a:prstGeom prst="rect">
            <a:avLst/>
          </a:prstGeom>
        </p:spPr>
        <p:txBody>
          <a:bodyPr wrap="none">
            <a:spAutoFit/>
          </a:bodyPr>
          <a:lstStyle/>
          <a:p>
            <a:r>
              <a:rPr lang="zh-CN" altLang="en-US" sz="2000" kern="0" dirty="0">
                <a:solidFill>
                  <a:schemeClr val="bg1"/>
                </a:solidFill>
                <a:latin typeface="Times New Roman" panose="02020603050405020304" pitchFamily="18" charset="0"/>
                <a:cs typeface="Times New Roman" panose="02020603050405020304" pitchFamily="18" charset="0"/>
              </a:rPr>
              <a:t>福建检修公司</a:t>
            </a:r>
          </a:p>
        </p:txBody>
      </p:sp>
      <p:pic>
        <p:nvPicPr>
          <p:cNvPr id="17" name="图片 16">
            <a:extLst>
              <a:ext uri="{FF2B5EF4-FFF2-40B4-BE49-F238E27FC236}">
                <a16:creationId xmlns:a16="http://schemas.microsoft.com/office/drawing/2014/main" id="{0964ADD9-17A7-4343-83C4-465C1935C0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4705" y="1320064"/>
            <a:ext cx="2534873" cy="1899835"/>
          </a:xfrm>
          <a:prstGeom prst="rect">
            <a:avLst/>
          </a:prstGeom>
        </p:spPr>
      </p:pic>
      <p:sp>
        <p:nvSpPr>
          <p:cNvPr id="20" name="矩形 19">
            <a:extLst>
              <a:ext uri="{FF2B5EF4-FFF2-40B4-BE49-F238E27FC236}">
                <a16:creationId xmlns:a16="http://schemas.microsoft.com/office/drawing/2014/main" id="{D19AC8A5-DAFF-44EF-B9E2-6E539A231C38}"/>
              </a:ext>
            </a:extLst>
          </p:cNvPr>
          <p:cNvSpPr/>
          <p:nvPr/>
        </p:nvSpPr>
        <p:spPr>
          <a:xfrm>
            <a:off x="5598972" y="3275342"/>
            <a:ext cx="1425012" cy="338554"/>
          </a:xfrm>
          <a:prstGeom prst="rect">
            <a:avLst/>
          </a:prstGeom>
        </p:spPr>
        <p:txBody>
          <a:bodyPr wrap="squar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鸟巢异物</a:t>
            </a:r>
          </a:p>
        </p:txBody>
      </p:sp>
      <p:sp>
        <p:nvSpPr>
          <p:cNvPr id="41" name="矩形 40">
            <a:extLst>
              <a:ext uri="{FF2B5EF4-FFF2-40B4-BE49-F238E27FC236}">
                <a16:creationId xmlns:a16="http://schemas.microsoft.com/office/drawing/2014/main" id="{5D74EA44-9396-47EE-9F73-1A2F07D64F00}"/>
              </a:ext>
            </a:extLst>
          </p:cNvPr>
          <p:cNvSpPr/>
          <p:nvPr/>
        </p:nvSpPr>
        <p:spPr>
          <a:xfrm>
            <a:off x="8606847" y="3233702"/>
            <a:ext cx="1210588" cy="338554"/>
          </a:xfrm>
          <a:prstGeom prst="rect">
            <a:avLst/>
          </a:prstGeom>
        </p:spPr>
        <p:txBody>
          <a:bodyPr wrap="non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防震锤锈蚀</a:t>
            </a:r>
          </a:p>
        </p:txBody>
      </p:sp>
      <p:sp>
        <p:nvSpPr>
          <p:cNvPr id="43" name="矩形 42">
            <a:extLst>
              <a:ext uri="{FF2B5EF4-FFF2-40B4-BE49-F238E27FC236}">
                <a16:creationId xmlns:a16="http://schemas.microsoft.com/office/drawing/2014/main" id="{8BE3853E-341E-44FC-BE26-37E53A3EAF5A}"/>
              </a:ext>
            </a:extLst>
          </p:cNvPr>
          <p:cNvSpPr/>
          <p:nvPr/>
        </p:nvSpPr>
        <p:spPr>
          <a:xfrm>
            <a:off x="8137792" y="5885730"/>
            <a:ext cx="2236510" cy="400110"/>
          </a:xfrm>
          <a:prstGeom prst="rect">
            <a:avLst/>
          </a:prstGeom>
        </p:spPr>
        <p:txBody>
          <a:bodyPr wrap="none">
            <a:spAutoFit/>
          </a:bodyPr>
          <a:lstStyle/>
          <a:p>
            <a:r>
              <a:rPr lang="zh-CN" altLang="en-US" sz="2000" kern="0" dirty="0">
                <a:solidFill>
                  <a:schemeClr val="bg1"/>
                </a:solidFill>
                <a:latin typeface="Times New Roman" panose="02020603050405020304" pitchFamily="18" charset="0"/>
                <a:cs typeface="Times New Roman" panose="02020603050405020304" pitchFamily="18" charset="0"/>
              </a:rPr>
              <a:t>河北南网检修公司</a:t>
            </a:r>
          </a:p>
        </p:txBody>
      </p:sp>
      <p:pic>
        <p:nvPicPr>
          <p:cNvPr id="45" name="图片 44">
            <a:extLst>
              <a:ext uri="{FF2B5EF4-FFF2-40B4-BE49-F238E27FC236}">
                <a16:creationId xmlns:a16="http://schemas.microsoft.com/office/drawing/2014/main" id="{09A7C388-5507-4BE6-9BC9-32733E8BD6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91549" y="3514160"/>
            <a:ext cx="2488030" cy="1899835"/>
          </a:xfrm>
          <a:prstGeom prst="rect">
            <a:avLst/>
          </a:prstGeom>
        </p:spPr>
      </p:pic>
      <p:sp>
        <p:nvSpPr>
          <p:cNvPr id="47" name="矩形 46">
            <a:extLst>
              <a:ext uri="{FF2B5EF4-FFF2-40B4-BE49-F238E27FC236}">
                <a16:creationId xmlns:a16="http://schemas.microsoft.com/office/drawing/2014/main" id="{D75DFD29-F91E-4374-BC4E-6B89C5A89391}"/>
              </a:ext>
            </a:extLst>
          </p:cNvPr>
          <p:cNvSpPr/>
          <p:nvPr/>
        </p:nvSpPr>
        <p:spPr>
          <a:xfrm>
            <a:off x="8543541" y="5404311"/>
            <a:ext cx="1425012" cy="338554"/>
          </a:xfrm>
          <a:prstGeom prst="rect">
            <a:avLst/>
          </a:prstGeom>
        </p:spPr>
        <p:txBody>
          <a:bodyPr wrap="squar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连接金具锈蚀</a:t>
            </a:r>
          </a:p>
        </p:txBody>
      </p:sp>
      <p:sp>
        <p:nvSpPr>
          <p:cNvPr id="49" name="矩形 48">
            <a:extLst>
              <a:ext uri="{FF2B5EF4-FFF2-40B4-BE49-F238E27FC236}">
                <a16:creationId xmlns:a16="http://schemas.microsoft.com/office/drawing/2014/main" id="{391ACBB0-CB8A-496C-A645-A46341DB206F}"/>
              </a:ext>
            </a:extLst>
          </p:cNvPr>
          <p:cNvSpPr/>
          <p:nvPr/>
        </p:nvSpPr>
        <p:spPr>
          <a:xfrm>
            <a:off x="5453535" y="5453802"/>
            <a:ext cx="1415772" cy="338554"/>
          </a:xfrm>
          <a:prstGeom prst="rect">
            <a:avLst/>
          </a:prstGeom>
        </p:spPr>
        <p:txBody>
          <a:bodyPr wrap="none">
            <a:spAutoFit/>
          </a:bodyPr>
          <a:lstStyle/>
          <a:p>
            <a:r>
              <a:rPr lang="zh-CN" altLang="en-US" sz="16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连接金具歪斜</a:t>
            </a:r>
          </a:p>
        </p:txBody>
      </p:sp>
      <p:pic>
        <p:nvPicPr>
          <p:cNvPr id="51" name="图片 50">
            <a:extLst>
              <a:ext uri="{FF2B5EF4-FFF2-40B4-BE49-F238E27FC236}">
                <a16:creationId xmlns:a16="http://schemas.microsoft.com/office/drawing/2014/main" id="{BBF4D582-B6B9-409B-96C0-99D0FEC400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8725" y="3558455"/>
            <a:ext cx="2571797" cy="1899836"/>
          </a:xfrm>
          <a:prstGeom prst="rect">
            <a:avLst/>
          </a:prstGeom>
        </p:spPr>
      </p:pic>
    </p:spTree>
    <p:custDataLst>
      <p:tags r:id="rId1"/>
    </p:custDataLst>
    <p:extLst>
      <p:ext uri="{BB962C8B-B14F-4D97-AF65-F5344CB8AC3E}">
        <p14:creationId xmlns:p14="http://schemas.microsoft.com/office/powerpoint/2010/main" val="16623854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1.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177"/>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Lst>
</file>

<file path=ppt/tags/tag15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5"/>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41_2*n_h_h_f*1_1_1_1"/>
  <p:tag name="KSO_WM_TEMPLATE_CATEGORY" val="diagram"/>
  <p:tag name="KSO_WM_TEMPLATE_INDEX" val="20176541"/>
  <p:tag name="KSO_WM_UNIT_LAYERLEVEL" val="1_1_1_1"/>
  <p:tag name="KSO_WM_TAG_VERSION" val="1.0"/>
  <p:tag name="KSO_WM_BEAUTIFY_FLAG" val="#wm#"/>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PA" val="v5.2.10"/>
</p:tagLst>
</file>

<file path=ppt/tags/tag161.xml><?xml version="1.0" encoding="utf-8"?>
<p:tagLst xmlns:a="http://schemas.openxmlformats.org/drawingml/2006/main" xmlns:r="http://schemas.openxmlformats.org/officeDocument/2006/relationships" xmlns:p="http://schemas.openxmlformats.org/presentationml/2006/main">
  <p:tag name="KSO_WM_DIAGRAM_GROUP_CODE" val="l1-3"/>
  <p:tag name="KSO_WM_TAG_VERSION" val="1.0"/>
  <p:tag name="KSO_WM_BEAUTIFY_FLAG" val="#wm#"/>
  <p:tag name="KSO_WM_TEMPLATE_CATEGORY" val="diagram"/>
  <p:tag name="KSO_WM_TEMPLATE_INDEX" val="169522"/>
  <p:tag name="KSO_WM_UNIT_TYPE" val="f"/>
  <p:tag name="KSO_WM_UNIT_INDEX" val="2"/>
  <p:tag name="KSO_WM_UNIT_ID" val="diagram169522_1*f*2"/>
  <p:tag name="KSO_WM_UNIT_CLEAR" val="1"/>
  <p:tag name="KSO_WM_UNIT_LAYERLEVEL" val="1"/>
  <p:tag name="KSO_WM_UNIT_VALUE" val="68"/>
  <p:tag name="KSO_WM_UNIT_HIGHLIGHT" val="0"/>
  <p:tag name="KSO_WM_UNIT_COMPATIBLE" val="0"/>
  <p:tag name="KSO_WM_UNIT_PRESET_TEXT_INDEX" val="4"/>
  <p:tag name="KSO_WM_UNIT_PRESET_TEXT_LEN" val="100"/>
  <p:tag name="KSO_WM_UNIT_TEXT_FILL_FORE_SCHEMECOLOR_INDEX" val="13"/>
  <p:tag name="KSO_WM_UNIT_TEXT_FILL_TYPE" val="1"/>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REFSHAPE" val="765069620"/>
  <p:tag name="KSO_WM_UNIT_PLACING_PICTURE_USER_VIEWPORT" val="{&quot;height&quot;:2407,&quot;width&quot;:3894}"/>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4.xml><?xml version="1.0" encoding="utf-8"?>
<p:tagLst xmlns:a="http://schemas.openxmlformats.org/drawingml/2006/main" xmlns:r="http://schemas.openxmlformats.org/officeDocument/2006/relationships" xmlns:p="http://schemas.openxmlformats.org/presentationml/2006/main">
  <p:tag name="KSO_WM_SLIDE_ID" val="150995200"/>
  <p:tag name="KSO_WM_TEMPLATE_SUBCATEGORY" val="19"/>
  <p:tag name="KSO_WM_TEMPLATE_MASTER_TYPE" val="0"/>
  <p:tag name="KSO_WM_TEMPLATE_COLOR_TYPE" val="1"/>
  <p:tag name="KSO_WM_SLIDE_TYPE" val="text"/>
  <p:tag name="KSO_WM_SLIDE_SUBTYPE" val="defaultBlank"/>
  <p:tag name="KSO_WM_SLIDE_ITEM_CNT" val="6"/>
  <p:tag name="KSO_WM_SLIDE_INDEX" val="1"/>
  <p:tag name="KSO_WM_TAG_VERSION" val="1.0"/>
  <p:tag name="KSO_WM_BEAUTIFY_FLAG" val="#wm#"/>
  <p:tag name="KSO_WM_TEMPLATE_CATEGORY" val="diagram"/>
  <p:tag name="KSO_WM_TEMPLATE_INDEX" val="169293"/>
  <p:tag name="KSO_WM_SLIDE_LAYOUT" val="a_f_d"/>
  <p:tag name="KSO_WM_SLIDE_LAYOUT_CNT" val="1_3_3"/>
  <p:tag name="KSO_WM_UNIT_SHOW_EDIT_AREA_INDICATION" val="1"/>
  <p:tag name="KSO_WM_TEMPLATE_THUMBS_INDEX" val="1、4、7、12、13、14、15、16、17、18、20、24、25、28、33、36、40、43、44"/>
  <p:tag name="KSO_WM_SLIDE_POSITION" val="99*92"/>
  <p:tag name="KSO_WM_SLIDE_SIZE" val="820*443"/>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2"/>
  <p:tag name="KSO_WM_UNIT_ID" val="256*f*2"/>
  <p:tag name="KSO_WM_UNIT_CLEAR" val="1"/>
  <p:tag name="KSO_WM_UNIT_LAYERLEVEL" val="1"/>
  <p:tag name="KSO_WM_UNIT_VALUE" val="48"/>
  <p:tag name="KSO_WM_UNIT_HIGHLIGHT" val="0"/>
  <p:tag name="KSO_WM_UNIT_COMPATIBLE" val="0"/>
  <p:tag name="KSO_WM_UNIT_PRESET_TEXT_INDEX" val="3"/>
  <p:tag name="KSO_WM_UNIT_PRESET_TEXT_LEN" val="30"/>
  <p:tag name="KSO_WM_BEAUTIFY_FLAG" val="#wm#"/>
  <p:tag name="KSO_WM_TAG_VERSION" val="1.0"/>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3"/>
  <p:tag name="KSO_WM_UNIT_TYPE" val="f"/>
  <p:tag name="KSO_WM_UNIT_INDEX" val="1"/>
  <p:tag name="KSO_WM_UNIT_ID" val="256*f*1"/>
  <p:tag name="KSO_WM_UNIT_CLEAR" val="1"/>
  <p:tag name="KSO_WM_UNIT_LAYERLEVEL" val="1"/>
  <p:tag name="KSO_WM_UNIT_VALUE" val="60"/>
  <p:tag name="KSO_WM_UNIT_HIGHLIGHT" val="0"/>
  <p:tag name="KSO_WM_UNIT_COMPATIBLE" val="0"/>
  <p:tag name="KSO_WM_UNIT_PRESET_TEXT_INDEX" val="3"/>
  <p:tag name="KSO_WM_UNIT_PRESET_TEXT_LEN" val="30"/>
  <p:tag name="KSO_WM_BEAUTIFY_FLAG" val="#wm#"/>
  <p:tag name="KSO_WM_TAG_VERSION" val="1.0"/>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PA" val="v5.2.10"/>
</p:tagLst>
</file>

<file path=ppt/tags/tag171.xml><?xml version="1.0" encoding="utf-8"?>
<p:tagLst xmlns:a="http://schemas.openxmlformats.org/drawingml/2006/main" xmlns:r="http://schemas.openxmlformats.org/officeDocument/2006/relationships" xmlns:p="http://schemas.openxmlformats.org/presentationml/2006/main">
  <p:tag name="PA" val="v5.2.10"/>
</p:tagLst>
</file>

<file path=ppt/tags/tag172.xml><?xml version="1.0" encoding="utf-8"?>
<p:tagLst xmlns:a="http://schemas.openxmlformats.org/drawingml/2006/main" xmlns:r="http://schemas.openxmlformats.org/officeDocument/2006/relationships" xmlns:p="http://schemas.openxmlformats.org/presentationml/2006/main">
  <p:tag name="PA" val="v5.2.10"/>
</p:tagLst>
</file>

<file path=ppt/tags/tag173.xml><?xml version="1.0" encoding="utf-8"?>
<p:tagLst xmlns:a="http://schemas.openxmlformats.org/drawingml/2006/main" xmlns:r="http://schemas.openxmlformats.org/officeDocument/2006/relationships" xmlns:p="http://schemas.openxmlformats.org/presentationml/2006/main">
  <p:tag name="PA" val="v5.2.10"/>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340"/>
</p:tagLst>
</file>

<file path=ppt/tags/tag178.xml><?xml version="1.0" encoding="utf-8"?>
<p:tagLst xmlns:a="http://schemas.openxmlformats.org/drawingml/2006/main" xmlns:r="http://schemas.openxmlformats.org/officeDocument/2006/relationships" xmlns:p="http://schemas.openxmlformats.org/presentationml/2006/main">
  <p:tag name="PA" val="v5.2.10"/>
</p:tagLst>
</file>

<file path=ppt/tags/tag179.xml><?xml version="1.0" encoding="utf-8"?>
<p:tagLst xmlns:a="http://schemas.openxmlformats.org/drawingml/2006/main" xmlns:r="http://schemas.openxmlformats.org/officeDocument/2006/relationships" xmlns:p="http://schemas.openxmlformats.org/presentationml/2006/main">
  <p:tag name="PA" val="v5.2.1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PA" val="v5.2.10"/>
</p:tagLst>
</file>

<file path=ppt/tags/tag181.xml><?xml version="1.0" encoding="utf-8"?>
<p:tagLst xmlns:a="http://schemas.openxmlformats.org/drawingml/2006/main" xmlns:r="http://schemas.openxmlformats.org/officeDocument/2006/relationships" xmlns:p="http://schemas.openxmlformats.org/presentationml/2006/main">
  <p:tag name="PA" val="v5.2.10"/>
</p:tagLst>
</file>

<file path=ppt/tags/tag182.xml><?xml version="1.0" encoding="utf-8"?>
<p:tagLst xmlns:a="http://schemas.openxmlformats.org/drawingml/2006/main" xmlns:r="http://schemas.openxmlformats.org/officeDocument/2006/relationships" xmlns:p="http://schemas.openxmlformats.org/presentationml/2006/main">
  <p:tag name="PA" val="v5.2.1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1">
      <a:dk1>
        <a:srgbClr val="000000"/>
      </a:dk1>
      <a:lt1>
        <a:srgbClr val="FFFFFF"/>
      </a:lt1>
      <a:dk2>
        <a:srgbClr val="0F1423"/>
      </a:dk2>
      <a:lt2>
        <a:srgbClr val="FFFFFF"/>
      </a:lt2>
      <a:accent1>
        <a:srgbClr val="6096E6"/>
      </a:accent1>
      <a:accent2>
        <a:srgbClr val="1DA6B9"/>
      </a:accent2>
      <a:accent3>
        <a:srgbClr val="56CA95"/>
      </a:accent3>
      <a:accent4>
        <a:srgbClr val="E5723A"/>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2p2ebtf">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637257837414078530</Template>
  <TotalTime>9710</TotalTime>
  <Words>2461</Words>
  <Application>Microsoft Office PowerPoint</Application>
  <PresentationFormat>宽屏</PresentationFormat>
  <Paragraphs>327</Paragraphs>
  <Slides>23</Slides>
  <Notes>23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23</vt:i4>
      </vt:variant>
    </vt:vector>
  </HeadingPairs>
  <TitlesOfParts>
    <vt:vector size="37" baseType="lpstr">
      <vt:lpstr>宋体</vt:lpstr>
      <vt:lpstr>Wingdings</vt:lpstr>
      <vt:lpstr>方正兰亭纤黑_GBK</vt:lpstr>
      <vt:lpstr>Calibri</vt:lpstr>
      <vt:lpstr>Times New Roman</vt:lpstr>
      <vt:lpstr>Adobe 黑体 Std R</vt:lpstr>
      <vt:lpstr>Broadway</vt:lpstr>
      <vt:lpstr>方正仿宋_GB2312</vt:lpstr>
      <vt:lpstr>楷体</vt:lpstr>
      <vt:lpstr>微软雅黑</vt:lpstr>
      <vt:lpstr>Arial</vt:lpstr>
      <vt:lpstr>Office 主题​​</vt:lpstr>
      <vt:lpstr>1_空白设计模板</vt:lpstr>
      <vt:lpstr>2_空白设计模板</vt:lpstr>
      <vt:lpstr>PowerPoint 演示文稿</vt:lpstr>
      <vt:lpstr>巡检行业痛点</vt:lpstr>
      <vt:lpstr> 宏观趋势</vt:lpstr>
      <vt:lpstr>空白演示</vt:lpstr>
      <vt:lpstr>解决方案 方案架构</vt:lpstr>
      <vt:lpstr>人工智能缺陷识别算法</vt:lpstr>
      <vt:lpstr>流程化体验</vt:lpstr>
      <vt:lpstr>竞品分析</vt:lpstr>
      <vt:lpstr>现场落地</vt:lpstr>
      <vt:lpstr>技术成果</vt:lpstr>
      <vt:lpstr>PowerPoint 演示文稿</vt:lpstr>
      <vt:lpstr>商业模式</vt:lpstr>
      <vt:lpstr>市场预估</vt:lpstr>
      <vt:lpstr>分段市场渗透</vt:lpstr>
      <vt:lpstr>分段市场渗透</vt:lpstr>
      <vt:lpstr>分段市场渗透</vt:lpstr>
      <vt:lpstr>PowerPoint 演示文稿</vt:lpstr>
      <vt:lpstr> 团队成员</vt:lpstr>
      <vt:lpstr>PowerPoint 演示文稿</vt:lpstr>
      <vt:lpstr>PowerPoint 演示文稿</vt:lpstr>
      <vt:lpstr>PowerPoint 演示文稿</vt:lpstr>
      <vt:lpstr>工作场景</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zhang</cp:lastModifiedBy>
  <cp:revision>1665</cp:revision>
  <dcterms:created xsi:type="dcterms:W3CDTF">2019-06-19T02:08:00Z</dcterms:created>
  <dcterms:modified xsi:type="dcterms:W3CDTF">2020-08-25T13:00:51Z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